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7" r:id="rId2"/>
    <p:sldId id="346" r:id="rId3"/>
    <p:sldId id="317" r:id="rId4"/>
    <p:sldId id="320" r:id="rId5"/>
    <p:sldId id="319" r:id="rId6"/>
    <p:sldId id="324" r:id="rId7"/>
    <p:sldId id="321" r:id="rId8"/>
    <p:sldId id="326" r:id="rId9"/>
    <p:sldId id="325" r:id="rId10"/>
    <p:sldId id="328" r:id="rId11"/>
    <p:sldId id="330" r:id="rId12"/>
    <p:sldId id="332" r:id="rId13"/>
    <p:sldId id="333" r:id="rId14"/>
    <p:sldId id="334" r:id="rId15"/>
    <p:sldId id="335" r:id="rId16"/>
    <p:sldId id="336" r:id="rId17"/>
    <p:sldId id="316" r:id="rId18"/>
    <p:sldId id="273" r:id="rId19"/>
    <p:sldId id="274" r:id="rId20"/>
    <p:sldId id="337" r:id="rId21"/>
    <p:sldId id="338" r:id="rId22"/>
    <p:sldId id="340" r:id="rId23"/>
    <p:sldId id="283" r:id="rId24"/>
    <p:sldId id="276" r:id="rId25"/>
    <p:sldId id="277" r:id="rId26"/>
    <p:sldId id="279" r:id="rId27"/>
    <p:sldId id="280" r:id="rId28"/>
    <p:sldId id="341" r:id="rId29"/>
    <p:sldId id="343" r:id="rId30"/>
    <p:sldId id="295" r:id="rId31"/>
    <p:sldId id="299" r:id="rId32"/>
    <p:sldId id="303" r:id="rId33"/>
    <p:sldId id="313" r:id="rId34"/>
    <p:sldId id="345" r:id="rId35"/>
    <p:sldId id="344" r:id="rId36"/>
    <p:sldId id="309" r:id="rId37"/>
    <p:sldId id="308" r:id="rId38"/>
    <p:sldId id="311" r:id="rId39"/>
    <p:sldId id="342" r:id="rId40"/>
    <p:sldId id="298" r:id="rId41"/>
    <p:sldId id="266" r:id="rId42"/>
  </p:sldIdLst>
  <p:sldSz cx="10691813" cy="7559675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2E6B"/>
    <a:srgbClr val="E9F0F1"/>
    <a:srgbClr val="8E8279"/>
    <a:srgbClr val="8FB6BB"/>
    <a:srgbClr val="009BDE"/>
    <a:srgbClr val="4E9D2D"/>
    <a:srgbClr val="FF8300"/>
    <a:srgbClr val="F5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2"/>
  </p:normalViewPr>
  <p:slideViewPr>
    <p:cSldViewPr snapToGrid="0" snapToObjects="1">
      <p:cViewPr varScale="1">
        <p:scale>
          <a:sx n="66" d="100"/>
          <a:sy n="66" d="100"/>
        </p:scale>
        <p:origin x="-1158" y="-11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49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Blad1!$A$2:$A$5</c:f>
              <c:strCache>
                <c:ptCount val="4"/>
                <c:pt idx="0">
                  <c:v>aanvraag</c:v>
                </c:pt>
                <c:pt idx="1">
                  <c:v>onderhoud</c:v>
                </c:pt>
                <c:pt idx="2">
                  <c:v>oversluiten</c:v>
                </c:pt>
                <c:pt idx="3">
                  <c:v>schade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0.4</c:v>
                </c:pt>
                <c:pt idx="1">
                  <c:v>0.35</c:v>
                </c:pt>
                <c:pt idx="2">
                  <c:v>0.1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7E96-210C-DC4F-B910-369F54BCD2C0}" type="datetimeFigureOut">
              <a:rPr lang="nl-NL" smtClean="0"/>
              <a:t>10-2-2017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1805-BDF8-A74D-877D-FA4D6D911A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5B3C-6144-CB4C-8A70-67310CD7A0A2}" type="datetimeFigureOut">
              <a:rPr lang="nl-NL" smtClean="0"/>
              <a:t>10-2-2017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FD64C-4227-DE47-AE66-2112F2030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9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-11151" y="0"/>
            <a:ext cx="3869473" cy="7559675"/>
          </a:xfrm>
          <a:custGeom>
            <a:avLst/>
            <a:gdLst>
              <a:gd name="connsiteX0" fmla="*/ 0 w 4382430"/>
              <a:gd name="connsiteY0" fmla="*/ 0 h 7559675"/>
              <a:gd name="connsiteX1" fmla="*/ 4382430 w 4382430"/>
              <a:gd name="connsiteY1" fmla="*/ 0 h 7559675"/>
              <a:gd name="connsiteX2" fmla="*/ 4382430 w 4382430"/>
              <a:gd name="connsiteY2" fmla="*/ 7559675 h 7559675"/>
              <a:gd name="connsiteX3" fmla="*/ 0 w 4382430"/>
              <a:gd name="connsiteY3" fmla="*/ 7559675 h 7559675"/>
              <a:gd name="connsiteX4" fmla="*/ 0 w 4382430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0 w 5107259"/>
              <a:gd name="connsiteY3" fmla="*/ 7559675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2843561 w 5107259"/>
              <a:gd name="connsiteY3" fmla="*/ 7336651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1248936 w 5107259"/>
              <a:gd name="connsiteY3" fmla="*/ 7559675 h 7559675"/>
              <a:gd name="connsiteX4" fmla="*/ 0 w 5107259"/>
              <a:gd name="connsiteY4" fmla="*/ 0 h 7559675"/>
              <a:gd name="connsiteX0" fmla="*/ 780586 w 3858323"/>
              <a:gd name="connsiteY0" fmla="*/ 468351 h 7559675"/>
              <a:gd name="connsiteX1" fmla="*/ 3858323 w 3858323"/>
              <a:gd name="connsiteY1" fmla="*/ 0 h 7559675"/>
              <a:gd name="connsiteX2" fmla="*/ 3133494 w 3858323"/>
              <a:gd name="connsiteY2" fmla="*/ 7559675 h 7559675"/>
              <a:gd name="connsiteX3" fmla="*/ 0 w 3858323"/>
              <a:gd name="connsiteY3" fmla="*/ 7559675 h 7559675"/>
              <a:gd name="connsiteX4" fmla="*/ 780586 w 3858323"/>
              <a:gd name="connsiteY4" fmla="*/ 468351 h 7559675"/>
              <a:gd name="connsiteX0" fmla="*/ 0 w 3869473"/>
              <a:gd name="connsiteY0" fmla="*/ 0 h 7559675"/>
              <a:gd name="connsiteX1" fmla="*/ 3869473 w 3869473"/>
              <a:gd name="connsiteY1" fmla="*/ 0 h 7559675"/>
              <a:gd name="connsiteX2" fmla="*/ 3144644 w 3869473"/>
              <a:gd name="connsiteY2" fmla="*/ 7559675 h 7559675"/>
              <a:gd name="connsiteX3" fmla="*/ 11150 w 3869473"/>
              <a:gd name="connsiteY3" fmla="*/ 7559675 h 7559675"/>
              <a:gd name="connsiteX4" fmla="*/ 0 w 3869473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473" h="7559675">
                <a:moveTo>
                  <a:pt x="0" y="0"/>
                </a:moveTo>
                <a:lnTo>
                  <a:pt x="3869473" y="0"/>
                </a:lnTo>
                <a:lnTo>
                  <a:pt x="3144644" y="7559675"/>
                </a:lnTo>
                <a:lnTo>
                  <a:pt x="11150" y="7559675"/>
                </a:lnTo>
                <a:cubicBezTo>
                  <a:pt x="7433" y="5039783"/>
                  <a:pt x="3717" y="2519892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7858" y="3307783"/>
            <a:ext cx="5553308" cy="15504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97858" y="4858189"/>
            <a:ext cx="5553308" cy="1706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 flipH="1">
            <a:off x="3752531" y="2929027"/>
            <a:ext cx="379142" cy="404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8"/>
          <p:cNvSpPr/>
          <p:nvPr userDrawn="1"/>
        </p:nvSpPr>
        <p:spPr>
          <a:xfrm>
            <a:off x="-11151" y="742233"/>
            <a:ext cx="3868806" cy="1604038"/>
          </a:xfrm>
          <a:custGeom>
            <a:avLst/>
            <a:gdLst>
              <a:gd name="connsiteX0" fmla="*/ 0 w 4382430"/>
              <a:gd name="connsiteY0" fmla="*/ 0 h 7559675"/>
              <a:gd name="connsiteX1" fmla="*/ 4382430 w 4382430"/>
              <a:gd name="connsiteY1" fmla="*/ 0 h 7559675"/>
              <a:gd name="connsiteX2" fmla="*/ 4382430 w 4382430"/>
              <a:gd name="connsiteY2" fmla="*/ 7559675 h 7559675"/>
              <a:gd name="connsiteX3" fmla="*/ 0 w 4382430"/>
              <a:gd name="connsiteY3" fmla="*/ 7559675 h 7559675"/>
              <a:gd name="connsiteX4" fmla="*/ 0 w 4382430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0 w 5107259"/>
              <a:gd name="connsiteY3" fmla="*/ 7559675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2843561 w 5107259"/>
              <a:gd name="connsiteY3" fmla="*/ 7336651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1248936 w 5107259"/>
              <a:gd name="connsiteY3" fmla="*/ 7559675 h 7559675"/>
              <a:gd name="connsiteX4" fmla="*/ 0 w 5107259"/>
              <a:gd name="connsiteY4" fmla="*/ 0 h 7559675"/>
              <a:gd name="connsiteX0" fmla="*/ 780586 w 3858323"/>
              <a:gd name="connsiteY0" fmla="*/ 468351 h 7559675"/>
              <a:gd name="connsiteX1" fmla="*/ 3858323 w 3858323"/>
              <a:gd name="connsiteY1" fmla="*/ 0 h 7559675"/>
              <a:gd name="connsiteX2" fmla="*/ 3133494 w 3858323"/>
              <a:gd name="connsiteY2" fmla="*/ 7559675 h 7559675"/>
              <a:gd name="connsiteX3" fmla="*/ 0 w 3858323"/>
              <a:gd name="connsiteY3" fmla="*/ 7559675 h 7559675"/>
              <a:gd name="connsiteX4" fmla="*/ 780586 w 3858323"/>
              <a:gd name="connsiteY4" fmla="*/ 468351 h 7559675"/>
              <a:gd name="connsiteX0" fmla="*/ 0 w 3869473"/>
              <a:gd name="connsiteY0" fmla="*/ 0 h 7559675"/>
              <a:gd name="connsiteX1" fmla="*/ 3869473 w 3869473"/>
              <a:gd name="connsiteY1" fmla="*/ 0 h 7559675"/>
              <a:gd name="connsiteX2" fmla="*/ 3144644 w 3869473"/>
              <a:gd name="connsiteY2" fmla="*/ 7559675 h 7559675"/>
              <a:gd name="connsiteX3" fmla="*/ 11150 w 3869473"/>
              <a:gd name="connsiteY3" fmla="*/ 7559675 h 7559675"/>
              <a:gd name="connsiteX4" fmla="*/ 0 w 3869473"/>
              <a:gd name="connsiteY4" fmla="*/ 0 h 7559675"/>
              <a:gd name="connsiteX0" fmla="*/ 0 w 18136695"/>
              <a:gd name="connsiteY0" fmla="*/ 0 h 7559675"/>
              <a:gd name="connsiteX1" fmla="*/ 18136695 w 18136695"/>
              <a:gd name="connsiteY1" fmla="*/ 0 h 7559675"/>
              <a:gd name="connsiteX2" fmla="*/ 17411866 w 18136695"/>
              <a:gd name="connsiteY2" fmla="*/ 7559675 h 7559675"/>
              <a:gd name="connsiteX3" fmla="*/ 14278372 w 18136695"/>
              <a:gd name="connsiteY3" fmla="*/ 7559675 h 7559675"/>
              <a:gd name="connsiteX4" fmla="*/ 0 w 18136695"/>
              <a:gd name="connsiteY4" fmla="*/ 0 h 7559675"/>
              <a:gd name="connsiteX0" fmla="*/ 96217 w 18232912"/>
              <a:gd name="connsiteY0" fmla="*/ 0 h 7559675"/>
              <a:gd name="connsiteX1" fmla="*/ 18232912 w 18232912"/>
              <a:gd name="connsiteY1" fmla="*/ 0 h 7559675"/>
              <a:gd name="connsiteX2" fmla="*/ 17508083 w 18232912"/>
              <a:gd name="connsiteY2" fmla="*/ 7559675 h 7559675"/>
              <a:gd name="connsiteX3" fmla="*/ 96 w 18232912"/>
              <a:gd name="connsiteY3" fmla="*/ 7398770 h 7559675"/>
              <a:gd name="connsiteX4" fmla="*/ 96217 w 18232912"/>
              <a:gd name="connsiteY4" fmla="*/ 0 h 7559675"/>
              <a:gd name="connsiteX0" fmla="*/ 53168 w 18189863"/>
              <a:gd name="connsiteY0" fmla="*/ 0 h 7559675"/>
              <a:gd name="connsiteX1" fmla="*/ 18189863 w 18189863"/>
              <a:gd name="connsiteY1" fmla="*/ 0 h 7559675"/>
              <a:gd name="connsiteX2" fmla="*/ 17465034 w 18189863"/>
              <a:gd name="connsiteY2" fmla="*/ 7559675 h 7559675"/>
              <a:gd name="connsiteX3" fmla="*/ 163 w 18189863"/>
              <a:gd name="connsiteY3" fmla="*/ 7485006 h 7559675"/>
              <a:gd name="connsiteX4" fmla="*/ 53168 w 18189863"/>
              <a:gd name="connsiteY4" fmla="*/ 0 h 7559675"/>
              <a:gd name="connsiteX0" fmla="*/ 0 w 18222931"/>
              <a:gd name="connsiteY0" fmla="*/ 0 h 7559675"/>
              <a:gd name="connsiteX1" fmla="*/ 18222931 w 18222931"/>
              <a:gd name="connsiteY1" fmla="*/ 0 h 7559675"/>
              <a:gd name="connsiteX2" fmla="*/ 17498102 w 18222931"/>
              <a:gd name="connsiteY2" fmla="*/ 7559675 h 7559675"/>
              <a:gd name="connsiteX3" fmla="*/ 33231 w 18222931"/>
              <a:gd name="connsiteY3" fmla="*/ 7485006 h 7559675"/>
              <a:gd name="connsiteX4" fmla="*/ 0 w 18222931"/>
              <a:gd name="connsiteY4" fmla="*/ 0 h 7559675"/>
              <a:gd name="connsiteX0" fmla="*/ 10409 w 18233340"/>
              <a:gd name="connsiteY0" fmla="*/ 0 h 7559675"/>
              <a:gd name="connsiteX1" fmla="*/ 18233340 w 18233340"/>
              <a:gd name="connsiteY1" fmla="*/ 0 h 7559675"/>
              <a:gd name="connsiteX2" fmla="*/ 17508511 w 18233340"/>
              <a:gd name="connsiteY2" fmla="*/ 7559675 h 7559675"/>
              <a:gd name="connsiteX3" fmla="*/ 525 w 18233340"/>
              <a:gd name="connsiteY3" fmla="*/ 7485006 h 7559675"/>
              <a:gd name="connsiteX4" fmla="*/ 10409 w 18233340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3340" h="7559675">
                <a:moveTo>
                  <a:pt x="10409" y="0"/>
                </a:moveTo>
                <a:lnTo>
                  <a:pt x="18233340" y="0"/>
                </a:lnTo>
                <a:lnTo>
                  <a:pt x="17508511" y="7559675"/>
                </a:lnTo>
                <a:lnTo>
                  <a:pt x="525" y="7485006"/>
                </a:lnTo>
                <a:cubicBezTo>
                  <a:pt x="-3192" y="4965114"/>
                  <a:pt x="14126" y="2519892"/>
                  <a:pt x="104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5305" y="1103971"/>
            <a:ext cx="2077226" cy="8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9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0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062" y="1800541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82E20173-1CA4-E44A-BB96-80F8721AD86E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27B5CAFA-83A0-0343-A317-8905416585D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656" y="7002782"/>
            <a:ext cx="190500" cy="406400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cxnSp>
        <p:nvCxnSpPr>
          <p:cNvPr id="16" name="Rechte verbindingslijn 15"/>
          <p:cNvCxnSpPr/>
          <p:nvPr userDrawn="1"/>
        </p:nvCxnSpPr>
        <p:spPr>
          <a:xfrm flipH="1">
            <a:off x="524107" y="189571"/>
            <a:ext cx="69637" cy="74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7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5062" y="1800545"/>
            <a:ext cx="4320000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36751" y="1800545"/>
            <a:ext cx="4320000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82E20173-1CA4-E44A-BB96-80F8721AD86E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27B5CAFA-83A0-0343-A317-8905416585D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ekstvak 1"/>
          <p:cNvSpPr txBox="1"/>
          <p:nvPr userDrawn="1"/>
        </p:nvSpPr>
        <p:spPr>
          <a:xfrm>
            <a:off x="2085278" y="56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 flipH="1">
            <a:off x="524107" y="189571"/>
            <a:ext cx="69637" cy="74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656" y="7002782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0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1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1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defRPr sz="1100">
                <a:solidFill>
                  <a:srgbClr val="8FB6B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2E20173-1CA4-E44A-BB96-80F8721AD86E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100">
                <a:solidFill>
                  <a:srgbClr val="8FB6B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defRPr sz="1100">
                <a:solidFill>
                  <a:srgbClr val="8FB6B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7B5CAFA-83A0-0343-A317-8905416585D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titel 14"/>
          <p:cNvSpPr>
            <a:spLocks noGrp="1"/>
          </p:cNvSpPr>
          <p:nvPr>
            <p:ph type="title"/>
          </p:nvPr>
        </p:nvSpPr>
        <p:spPr>
          <a:xfrm>
            <a:off x="735013" y="189571"/>
            <a:ext cx="9221787" cy="7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Titelstijl van model bewerken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8306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4" r:id="rId4"/>
    <p:sldLayoutId id="2147483705" r:id="rId5"/>
    <p:sldLayoutId id="2147483701" r:id="rId6"/>
    <p:sldLayoutId id="2147483699" r:id="rId7"/>
    <p:sldLayoutId id="2147483702" r:id="rId8"/>
    <p:sldLayoutId id="2147483703" r:id="rId9"/>
    <p:sldLayoutId id="2147483706" r:id="rId10"/>
    <p:sldLayoutId id="2147483707" r:id="rId11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i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00482" indent="-200482" algn="l" defTabSz="801929" rtl="0" eaLnBrk="1" latinLnBrk="0" hangingPunct="1">
        <a:lnSpc>
          <a:spcPct val="120000"/>
        </a:lnSpc>
        <a:spcBef>
          <a:spcPts val="877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01447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002411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403375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804340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Vereende</a:t>
            </a:r>
            <a:br>
              <a:rPr lang="nl-NL" dirty="0" smtClean="0"/>
            </a:br>
            <a:r>
              <a:rPr lang="nl-NL" dirty="0" smtClean="0"/>
              <a:t>Schade- en verzekeringswerken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97858" y="4957777"/>
            <a:ext cx="5553308" cy="1706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9 </a:t>
            </a:r>
            <a:r>
              <a:rPr lang="en-US" dirty="0" err="1" smtClean="0"/>
              <a:t>februari</a:t>
            </a:r>
            <a:r>
              <a:rPr lang="en-US" dirty="0" smtClean="0"/>
              <a:t> 2017</a:t>
            </a:r>
            <a:endParaRPr lang="nl-N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 smtClean="0"/>
              <a:t>Mevrouw mr. Florie Keuning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Senior specialist </a:t>
            </a:r>
            <a:r>
              <a:rPr lang="en-US" dirty="0" err="1" smtClean="0"/>
              <a:t>schade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458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De </a:t>
            </a:r>
            <a:r>
              <a:rPr lang="en-US" sz="2000" dirty="0" err="1" smtClean="0"/>
              <a:t>Nederlandse</a:t>
            </a:r>
            <a:r>
              <a:rPr lang="en-US" sz="2000" dirty="0" smtClean="0"/>
              <a:t> </a:t>
            </a:r>
            <a:r>
              <a:rPr lang="en-US" sz="2000" dirty="0" err="1" smtClean="0"/>
              <a:t>Atoompool</a:t>
            </a:r>
            <a:r>
              <a:rPr lang="en-US" sz="2000" dirty="0" smtClean="0"/>
              <a:t> is </a:t>
            </a:r>
            <a:r>
              <a:rPr lang="en-US" sz="2000" dirty="0" err="1" smtClean="0"/>
              <a:t>een</a:t>
            </a:r>
            <a:r>
              <a:rPr lang="en-US" sz="2000" dirty="0" smtClean="0"/>
              <a:t> pool van </a:t>
            </a:r>
            <a:r>
              <a:rPr lang="en-US" sz="2000" dirty="0" err="1" smtClean="0"/>
              <a:t>verzekeraars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verzekering</a:t>
            </a:r>
            <a:r>
              <a:rPr lang="en-US" sz="2000" dirty="0" smtClean="0"/>
              <a:t> van </a:t>
            </a:r>
            <a:r>
              <a:rPr lang="en-US" sz="2000" dirty="0" err="1" smtClean="0"/>
              <a:t>nucleaire</a:t>
            </a:r>
            <a:r>
              <a:rPr lang="en-US" sz="2000" dirty="0" smtClean="0"/>
              <a:t> </a:t>
            </a:r>
            <a:r>
              <a:rPr lang="en-US" sz="2000" dirty="0" err="1" smtClean="0"/>
              <a:t>installaties</a:t>
            </a:r>
            <a:r>
              <a:rPr lang="en-US" sz="2000" dirty="0" smtClean="0"/>
              <a:t> die </a:t>
            </a:r>
            <a:r>
              <a:rPr lang="en-US" sz="2000" dirty="0" err="1" smtClean="0"/>
              <a:t>benoemd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in de Wet </a:t>
            </a:r>
            <a:r>
              <a:rPr lang="en-US" sz="2000" dirty="0" err="1" smtClean="0"/>
              <a:t>Aansprakelijkheid</a:t>
            </a:r>
            <a:r>
              <a:rPr lang="en-US" sz="2000" dirty="0" smtClean="0"/>
              <a:t> </a:t>
            </a:r>
            <a:r>
              <a:rPr lang="en-US" sz="2000" dirty="0" err="1" smtClean="0"/>
              <a:t>Kernongevallen</a:t>
            </a:r>
            <a:r>
              <a:rPr lang="en-US" sz="2000" dirty="0" smtClean="0"/>
              <a:t> (WAKO), </a:t>
            </a:r>
            <a:r>
              <a:rPr lang="en-US" sz="2000" dirty="0" err="1" smtClean="0"/>
              <a:t>zoals</a:t>
            </a:r>
            <a:r>
              <a:rPr lang="en-US" sz="20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Kernreactor</a:t>
            </a:r>
            <a:r>
              <a:rPr lang="en-US" sz="2000" dirty="0" smtClean="0"/>
              <a:t> in </a:t>
            </a:r>
            <a:r>
              <a:rPr lang="en-US" sz="2000" dirty="0" err="1" smtClean="0"/>
              <a:t>Borssele</a:t>
            </a:r>
            <a:r>
              <a:rPr lang="en-US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Opslag</a:t>
            </a:r>
            <a:r>
              <a:rPr lang="en-US" sz="2000" dirty="0" smtClean="0"/>
              <a:t> van </a:t>
            </a:r>
            <a:r>
              <a:rPr lang="en-US" sz="2000" dirty="0" err="1" smtClean="0"/>
              <a:t>radiocatief</a:t>
            </a:r>
            <a:r>
              <a:rPr lang="en-US" sz="2000" dirty="0" smtClean="0"/>
              <a:t> </a:t>
            </a:r>
            <a:r>
              <a:rPr lang="en-US" sz="2000" dirty="0" err="1" smtClean="0"/>
              <a:t>afval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COVRA in Vlissingen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Enkele</a:t>
            </a:r>
            <a:r>
              <a:rPr lang="en-US" sz="2000" dirty="0" smtClean="0"/>
              <a:t> </a:t>
            </a:r>
            <a:r>
              <a:rPr lang="en-US" sz="2000" dirty="0" err="1" smtClean="0"/>
              <a:t>kleinere</a:t>
            </a:r>
            <a:r>
              <a:rPr lang="en-US" sz="2000" dirty="0" smtClean="0"/>
              <a:t> </a:t>
            </a:r>
            <a:r>
              <a:rPr lang="en-US" sz="2000" dirty="0" err="1" smtClean="0"/>
              <a:t>installaties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 </a:t>
            </a:r>
            <a:r>
              <a:rPr lang="en-US" sz="2000" dirty="0" err="1"/>
              <a:t>verzekeraars</a:t>
            </a:r>
            <a:r>
              <a:rPr lang="en-US" sz="2000" dirty="0"/>
              <a:t> </a:t>
            </a:r>
            <a:r>
              <a:rPr lang="en-US" sz="2000" dirty="0" err="1"/>
              <a:t>werken</a:t>
            </a:r>
            <a:r>
              <a:rPr lang="en-US" sz="2000" dirty="0"/>
              <a:t> in </a:t>
            </a:r>
            <a:r>
              <a:rPr lang="en-US" sz="2000" dirty="0" err="1"/>
              <a:t>deze</a:t>
            </a:r>
            <a:r>
              <a:rPr lang="en-US" sz="2000" dirty="0"/>
              <a:t> pool </a:t>
            </a:r>
            <a:r>
              <a:rPr lang="en-US" sz="2000" dirty="0" err="1"/>
              <a:t>samen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omdat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schade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aansprakelijkheid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nucleaire</a:t>
            </a:r>
            <a:r>
              <a:rPr lang="en-US" sz="2000" dirty="0" smtClean="0"/>
              <a:t> </a:t>
            </a:r>
            <a:r>
              <a:rPr lang="en-US" sz="2000" dirty="0" err="1"/>
              <a:t>installaties</a:t>
            </a:r>
            <a:r>
              <a:rPr lang="en-US" sz="2000" dirty="0"/>
              <a:t> </a:t>
            </a:r>
            <a:r>
              <a:rPr lang="en-US" sz="2000" dirty="0" err="1"/>
              <a:t>zeer</a:t>
            </a:r>
            <a:r>
              <a:rPr lang="en-US" sz="2000" dirty="0"/>
              <a:t> </a:t>
            </a:r>
            <a:r>
              <a:rPr lang="en-US" sz="2000" dirty="0" err="1"/>
              <a:t>groot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Met </a:t>
            </a:r>
            <a:r>
              <a:rPr lang="en-US" sz="2000" dirty="0" err="1"/>
              <a:t>behulp</a:t>
            </a:r>
            <a:r>
              <a:rPr lang="en-US" sz="2000" dirty="0"/>
              <a:t> van de </a:t>
            </a:r>
            <a:r>
              <a:rPr lang="en-US" sz="2000" dirty="0" err="1"/>
              <a:t>Atoompool</a:t>
            </a:r>
            <a:r>
              <a:rPr lang="en-US" sz="2000" dirty="0"/>
              <a:t> </a:t>
            </a:r>
            <a:r>
              <a:rPr lang="en-US" sz="2000" dirty="0" err="1"/>
              <a:t>spreidt</a:t>
            </a:r>
            <a:r>
              <a:rPr lang="en-US" sz="2000" dirty="0"/>
              <a:t> men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het </a:t>
            </a:r>
            <a:r>
              <a:rPr lang="en-US" sz="2000" dirty="0" err="1" smtClean="0"/>
              <a:t>risico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Nederlandse Atoompool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18" y="4298892"/>
            <a:ext cx="4411107" cy="24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Bij</a:t>
            </a:r>
            <a:r>
              <a:rPr lang="en-US" sz="2000" dirty="0" smtClean="0"/>
              <a:t> de </a:t>
            </a:r>
            <a:r>
              <a:rPr lang="en-US" sz="2000" dirty="0" err="1" smtClean="0"/>
              <a:t>Nederlandse</a:t>
            </a:r>
            <a:r>
              <a:rPr lang="en-US" sz="2000" dirty="0" smtClean="0"/>
              <a:t> </a:t>
            </a:r>
            <a:r>
              <a:rPr lang="en-US" sz="2000" dirty="0" err="1" smtClean="0"/>
              <a:t>Milieupool</a:t>
            </a:r>
            <a:r>
              <a:rPr lang="en-US" sz="2000" dirty="0" smtClean="0"/>
              <a:t> (NMP) is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klein</a:t>
            </a:r>
            <a:r>
              <a:rPr lang="en-US" sz="2000" dirty="0" smtClean="0"/>
              <a:t> </a:t>
            </a:r>
            <a:r>
              <a:rPr lang="en-US" sz="2000" dirty="0" err="1" smtClean="0"/>
              <a:t>aantal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verzekeraars</a:t>
            </a:r>
            <a:r>
              <a:rPr lang="en-US" sz="2000" dirty="0" smtClean="0"/>
              <a:t> </a:t>
            </a:r>
            <a:r>
              <a:rPr lang="en-US" sz="2000" dirty="0" err="1" smtClean="0"/>
              <a:t>aangesloten</a:t>
            </a:r>
            <a:r>
              <a:rPr lang="en-US" sz="2000" dirty="0" smtClean="0"/>
              <a:t>, die elk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aandeel</a:t>
            </a:r>
            <a:r>
              <a:rPr lang="en-US" sz="2000" dirty="0" smtClean="0"/>
              <a:t>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in de door de </a:t>
            </a:r>
            <a:r>
              <a:rPr lang="en-US" sz="2000" dirty="0" err="1" smtClean="0"/>
              <a:t>aangesloten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verzekeraars</a:t>
            </a:r>
            <a:r>
              <a:rPr lang="en-US" sz="2000" dirty="0" smtClean="0"/>
              <a:t> </a:t>
            </a:r>
            <a:r>
              <a:rPr lang="en-US" sz="2000" dirty="0" err="1" smtClean="0"/>
              <a:t>afgesloten</a:t>
            </a:r>
            <a:r>
              <a:rPr lang="en-US" sz="2000" dirty="0" smtClean="0"/>
              <a:t> </a:t>
            </a:r>
            <a:r>
              <a:rPr lang="en-US" sz="2000" dirty="0" err="1" smtClean="0"/>
              <a:t>MilieuSchade</a:t>
            </a:r>
            <a:r>
              <a:rPr lang="en-US" sz="2000" dirty="0" smtClean="0"/>
              <a:t> Verzekeringen (MSV).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Het NMP bureau </a:t>
            </a:r>
            <a:r>
              <a:rPr lang="en-US" sz="2000" dirty="0" err="1" smtClean="0"/>
              <a:t>verzorgt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deelnemende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verzekeraars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administratieve</a:t>
            </a:r>
            <a:r>
              <a:rPr lang="en-US" sz="2000" dirty="0" smtClean="0"/>
              <a:t> </a:t>
            </a:r>
            <a:r>
              <a:rPr lang="en-US" sz="2000" dirty="0" err="1" smtClean="0"/>
              <a:t>werkzaamheden</a:t>
            </a:r>
            <a:r>
              <a:rPr lang="en-US" sz="2000" dirty="0" smtClean="0"/>
              <a:t>, </a:t>
            </a:r>
            <a:r>
              <a:rPr lang="en-US" sz="2000" dirty="0" err="1" smtClean="0"/>
              <a:t>monitort</a:t>
            </a:r>
            <a:r>
              <a:rPr lang="en-US" sz="2000" dirty="0" smtClean="0"/>
              <a:t> </a:t>
            </a:r>
            <a:r>
              <a:rPr lang="en-US" sz="2000" dirty="0" err="1" smtClean="0"/>
              <a:t>marktontwikkelingen</a:t>
            </a:r>
            <a:r>
              <a:rPr lang="en-US" sz="2000" dirty="0" smtClean="0"/>
              <a:t> op het </a:t>
            </a:r>
            <a:r>
              <a:rPr lang="en-US" sz="2000" dirty="0" err="1" smtClean="0"/>
              <a:t>gebied</a:t>
            </a:r>
            <a:r>
              <a:rPr lang="en-US" sz="2000" dirty="0" smtClean="0"/>
              <a:t> van </a:t>
            </a:r>
            <a:r>
              <a:rPr lang="en-US" sz="2000" dirty="0" err="1" smtClean="0"/>
              <a:t>wetgeving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verzekeringen</a:t>
            </a:r>
            <a:r>
              <a:rPr lang="en-US" sz="2000" dirty="0" smtClean="0"/>
              <a:t>. Het NMP bureau </a:t>
            </a:r>
            <a:r>
              <a:rPr lang="en-US" sz="2000" dirty="0" err="1" smtClean="0"/>
              <a:t>adviseert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leden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Het </a:t>
            </a:r>
            <a:r>
              <a:rPr lang="en-US" sz="2000" u="sng" dirty="0" err="1"/>
              <a:t>kenniscentrum</a:t>
            </a:r>
            <a:r>
              <a:rPr lang="en-US" sz="2000" u="sng" dirty="0"/>
              <a:t> van de NMP</a:t>
            </a:r>
          </a:p>
          <a:p>
            <a:pPr marL="0" indent="0">
              <a:buNone/>
            </a:pPr>
            <a:r>
              <a:rPr lang="en-US" sz="2000" dirty="0" err="1" smtClean="0"/>
              <a:t>Iedere</a:t>
            </a:r>
            <a:r>
              <a:rPr lang="en-US" sz="2000" dirty="0" smtClean="0"/>
              <a:t> </a:t>
            </a:r>
            <a:r>
              <a:rPr lang="en-US" sz="2000" dirty="0" err="1"/>
              <a:t>verzekeraar</a:t>
            </a:r>
            <a:r>
              <a:rPr lang="en-US" sz="2000" dirty="0"/>
              <a:t> die </a:t>
            </a:r>
            <a:r>
              <a:rPr lang="en-US" sz="2000" dirty="0" err="1"/>
              <a:t>een</a:t>
            </a:r>
            <a:r>
              <a:rPr lang="en-US" sz="2000" dirty="0"/>
              <a:t> MSV </a:t>
            </a:r>
            <a:r>
              <a:rPr lang="en-US" sz="2000" dirty="0" err="1"/>
              <a:t>aanbiedt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beroep</a:t>
            </a:r>
            <a:r>
              <a:rPr lang="en-US" sz="2000" dirty="0"/>
              <a:t> </a:t>
            </a:r>
            <a:r>
              <a:rPr lang="en-US" sz="2000" dirty="0" err="1"/>
              <a:t>doen</a:t>
            </a:r>
            <a:r>
              <a:rPr lang="en-US" sz="2000" dirty="0"/>
              <a:t> op de </a:t>
            </a:r>
            <a:r>
              <a:rPr lang="en-US" sz="2000" dirty="0" err="1"/>
              <a:t>aanwezige</a:t>
            </a:r>
            <a:r>
              <a:rPr lang="en-US" sz="2000" dirty="0"/>
              <a:t> </a:t>
            </a:r>
            <a:r>
              <a:rPr lang="en-US" sz="2000" dirty="0" err="1"/>
              <a:t>kennis</a:t>
            </a:r>
            <a:r>
              <a:rPr lang="en-US" sz="2000" dirty="0"/>
              <a:t> en </a:t>
            </a:r>
            <a:r>
              <a:rPr lang="en-US" sz="2000" dirty="0" err="1"/>
              <a:t>ervaring</a:t>
            </a:r>
            <a:r>
              <a:rPr lang="en-US" sz="2000" dirty="0"/>
              <a:t> van de </a:t>
            </a:r>
            <a:r>
              <a:rPr lang="en-US" sz="2000" dirty="0" err="1"/>
              <a:t>medewerkers</a:t>
            </a:r>
            <a:r>
              <a:rPr lang="en-US" sz="2000" dirty="0"/>
              <a:t> van de Vereende.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Nederlandse Milieupool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669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Opgericht</a:t>
            </a:r>
            <a:r>
              <a:rPr lang="en-US" sz="2000" dirty="0" smtClean="0"/>
              <a:t> in 2003</a:t>
            </a:r>
          </a:p>
          <a:p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dirty="0" err="1" smtClean="0"/>
              <a:t>aanleiding</a:t>
            </a:r>
            <a:r>
              <a:rPr lang="en-US" sz="2000" dirty="0" smtClean="0"/>
              <a:t> van de </a:t>
            </a:r>
            <a:r>
              <a:rPr lang="en-US" sz="2000" dirty="0" err="1" smtClean="0"/>
              <a:t>aanslag</a:t>
            </a:r>
            <a:r>
              <a:rPr lang="en-US" sz="2000" dirty="0" smtClean="0"/>
              <a:t> in New York op 11 </a:t>
            </a:r>
            <a:r>
              <a:rPr lang="en-US" sz="2000" dirty="0" err="1" smtClean="0"/>
              <a:t>september</a:t>
            </a:r>
            <a:r>
              <a:rPr lang="en-US" sz="2000" dirty="0" smtClean="0"/>
              <a:t> 2001 </a:t>
            </a:r>
          </a:p>
          <a:p>
            <a:r>
              <a:rPr lang="en-US" sz="2000" dirty="0" err="1" smtClean="0"/>
              <a:t>Ongeveer</a:t>
            </a:r>
            <a:r>
              <a:rPr lang="en-US" sz="2000" dirty="0" smtClean="0"/>
              <a:t> 185 </a:t>
            </a:r>
            <a:r>
              <a:rPr lang="en-US" sz="2000" dirty="0" err="1" smtClean="0"/>
              <a:t>verzekeringsmaatschappijen</a:t>
            </a:r>
            <a:r>
              <a:rPr lang="en-US" sz="2000" dirty="0" smtClean="0"/>
              <a:t> </a:t>
            </a:r>
            <a:r>
              <a:rPr lang="en-US" sz="2000" dirty="0" err="1" smtClean="0"/>
              <a:t>nemen</a:t>
            </a:r>
            <a:r>
              <a:rPr lang="en-US" sz="2000" dirty="0" smtClean="0"/>
              <a:t> </a:t>
            </a:r>
            <a:r>
              <a:rPr lang="en-US" sz="2000" dirty="0" err="1" smtClean="0"/>
              <a:t>deel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de NHT</a:t>
            </a:r>
          </a:p>
          <a:p>
            <a:r>
              <a:rPr lang="en-US" sz="2000" dirty="0" smtClean="0"/>
              <a:t>De NHT </a:t>
            </a:r>
            <a:r>
              <a:rPr lang="en-US" sz="2000" dirty="0" err="1" smtClean="0"/>
              <a:t>verleent</a:t>
            </a:r>
            <a:r>
              <a:rPr lang="en-US" sz="2000" dirty="0" smtClean="0"/>
              <a:t> </a:t>
            </a:r>
            <a:r>
              <a:rPr lang="en-US" sz="2000" dirty="0" err="1" smtClean="0"/>
              <a:t>herverzekeringsdekking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verzekeraars</a:t>
            </a:r>
            <a:endParaRPr lang="en-US" sz="2000" dirty="0" smtClean="0"/>
          </a:p>
          <a:p>
            <a:r>
              <a:rPr lang="en-US" sz="2000" dirty="0" smtClean="0"/>
              <a:t>De NHT </a:t>
            </a:r>
            <a:r>
              <a:rPr lang="en-US" sz="2000" dirty="0" err="1" smtClean="0"/>
              <a:t>heeft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coördinerende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toezichthoudende</a:t>
            </a:r>
            <a:r>
              <a:rPr lang="en-US" sz="2000" dirty="0" smtClean="0"/>
              <a:t> </a:t>
            </a:r>
            <a:r>
              <a:rPr lang="en-US" sz="2000" dirty="0" err="1" smtClean="0"/>
              <a:t>rol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de </a:t>
            </a:r>
            <a:r>
              <a:rPr lang="en-US" sz="2000" dirty="0" err="1" smtClean="0"/>
              <a:t>afhandeling</a:t>
            </a:r>
            <a:r>
              <a:rPr lang="en-US" sz="2000" dirty="0" smtClean="0"/>
              <a:t> van claims ten </a:t>
            </a:r>
            <a:r>
              <a:rPr lang="en-US" sz="2000" dirty="0" err="1" smtClean="0"/>
              <a:t>gevolge</a:t>
            </a:r>
            <a:r>
              <a:rPr lang="en-US" sz="2000" dirty="0" smtClean="0"/>
              <a:t> van </a:t>
            </a:r>
            <a:r>
              <a:rPr lang="en-US" sz="2000" dirty="0" err="1" smtClean="0"/>
              <a:t>terrorisme</a:t>
            </a:r>
            <a:endParaRPr lang="en-US" sz="20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Nederlandse herverzekeringsmaatschappij voor Terrorismeschaden (NHT)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15" y="1014518"/>
            <a:ext cx="2399349" cy="23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De Vereende is </a:t>
            </a:r>
            <a:r>
              <a:rPr lang="en-US" sz="2000" dirty="0" err="1" smtClean="0"/>
              <a:t>gespecialiseerd</a:t>
            </a:r>
            <a:r>
              <a:rPr lang="en-US" sz="2000" dirty="0" smtClean="0"/>
              <a:t> in het </a:t>
            </a:r>
            <a:r>
              <a:rPr lang="en-US" sz="2000" dirty="0" err="1" smtClean="0"/>
              <a:t>verzekeren</a:t>
            </a:r>
            <a:r>
              <a:rPr lang="en-US" sz="2000" dirty="0" smtClean="0"/>
              <a:t> van </a:t>
            </a:r>
            <a:r>
              <a:rPr lang="en-US" sz="2000" dirty="0" err="1" smtClean="0"/>
              <a:t>bijzondere</a:t>
            </a:r>
            <a:r>
              <a:rPr lang="en-US" sz="2000" dirty="0" smtClean="0"/>
              <a:t> </a:t>
            </a:r>
            <a:r>
              <a:rPr lang="en-US" sz="2000" dirty="0" err="1" smtClean="0"/>
              <a:t>risico’s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err="1" smtClean="0"/>
              <a:t>Risico’s</a:t>
            </a:r>
            <a:r>
              <a:rPr lang="en-US" sz="2000" dirty="0" smtClean="0"/>
              <a:t> die de </a:t>
            </a:r>
            <a:r>
              <a:rPr lang="en-US" sz="2000" dirty="0" err="1" smtClean="0"/>
              <a:t>reguliere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verzekeringsmarkt</a:t>
            </a:r>
            <a:r>
              <a:rPr lang="en-US" sz="2000" dirty="0" smtClean="0"/>
              <a:t>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wil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verzekeren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Risico’s</a:t>
            </a:r>
            <a:r>
              <a:rPr lang="en-US" sz="2000" dirty="0" smtClean="0"/>
              <a:t> in de </a:t>
            </a:r>
            <a:r>
              <a:rPr lang="en-US" sz="2000" dirty="0" err="1" smtClean="0"/>
              <a:t>persoon</a:t>
            </a:r>
            <a:r>
              <a:rPr lang="en-US" sz="2000" dirty="0" smtClean="0"/>
              <a:t> en/of het </a:t>
            </a:r>
            <a:r>
              <a:rPr lang="en-US" sz="2000" dirty="0" err="1" smtClean="0"/>
              <a:t>bedrijf</a:t>
            </a:r>
            <a:r>
              <a:rPr lang="en-US" sz="2000" dirty="0" smtClean="0"/>
              <a:t> (</a:t>
            </a:r>
            <a:r>
              <a:rPr lang="en-US" sz="2000" dirty="0" err="1" smtClean="0"/>
              <a:t>wanbetaling</a:t>
            </a:r>
            <a:r>
              <a:rPr lang="en-US" sz="2000" dirty="0" smtClean="0"/>
              <a:t>, </a:t>
            </a:r>
            <a:r>
              <a:rPr lang="en-US" sz="2000" dirty="0" err="1" smtClean="0"/>
              <a:t>strafrechtelijk</a:t>
            </a:r>
            <a:r>
              <a:rPr lang="en-US" sz="2000" dirty="0" smtClean="0"/>
              <a:t> </a:t>
            </a:r>
            <a:r>
              <a:rPr lang="en-US" sz="2000" dirty="0" err="1" smtClean="0"/>
              <a:t>verleden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Risico’s</a:t>
            </a:r>
            <a:r>
              <a:rPr lang="en-US" sz="2000" dirty="0" smtClean="0"/>
              <a:t> in het object van </a:t>
            </a:r>
            <a:r>
              <a:rPr lang="en-US" sz="2000" dirty="0" err="1" smtClean="0"/>
              <a:t>verzekering</a:t>
            </a:r>
            <a:r>
              <a:rPr lang="en-US" sz="2000" dirty="0" smtClean="0"/>
              <a:t> (</a:t>
            </a:r>
            <a:r>
              <a:rPr lang="en-US" sz="2000" dirty="0" err="1" smtClean="0"/>
              <a:t>seksindustrie</a:t>
            </a:r>
            <a:r>
              <a:rPr lang="en-US" sz="2000" dirty="0" smtClean="0"/>
              <a:t>, </a:t>
            </a:r>
            <a:r>
              <a:rPr lang="en-US" sz="2000" dirty="0" err="1" smtClean="0"/>
              <a:t>coffeeshops</a:t>
            </a:r>
            <a:r>
              <a:rPr lang="en-US" sz="2000" dirty="0" smtClean="0"/>
              <a:t>, </a:t>
            </a:r>
            <a:r>
              <a:rPr lang="en-US" sz="2000" dirty="0" err="1" smtClean="0"/>
              <a:t>tattooshops</a:t>
            </a:r>
            <a:r>
              <a:rPr lang="en-US" sz="2000" dirty="0" smtClean="0"/>
              <a:t>, </a:t>
            </a:r>
            <a:r>
              <a:rPr lang="en-US" sz="2000" dirty="0" err="1" smtClean="0"/>
              <a:t>evenementen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Verzekeringen van de Vereende</a:t>
            </a:r>
            <a:br>
              <a:rPr lang="nl-NL" sz="2400" dirty="0" smtClean="0"/>
            </a:br>
            <a:r>
              <a:rPr lang="nl-NL" sz="2400" dirty="0" smtClean="0"/>
              <a:t>Intermediaire producten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840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 err="1" smtClean="0"/>
              <a:t>Producten</a:t>
            </a:r>
            <a:r>
              <a:rPr lang="en-US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Motorrijtuigverzekeringen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Brandverzekeringen</a:t>
            </a:r>
            <a:r>
              <a:rPr lang="en-US" sz="2000" dirty="0" smtClean="0"/>
              <a:t> (</a:t>
            </a:r>
            <a:r>
              <a:rPr lang="en-US" sz="2000" dirty="0" err="1" smtClean="0"/>
              <a:t>inboedel</a:t>
            </a:r>
            <a:r>
              <a:rPr lang="en-US" sz="2000" dirty="0" smtClean="0"/>
              <a:t>, </a:t>
            </a:r>
            <a:r>
              <a:rPr lang="en-US" sz="2000" dirty="0" err="1" smtClean="0"/>
              <a:t>goederen</a:t>
            </a:r>
            <a:r>
              <a:rPr lang="en-US" sz="2000" dirty="0" smtClean="0"/>
              <a:t>/</a:t>
            </a:r>
            <a:r>
              <a:rPr lang="en-US" sz="2000" dirty="0" err="1" smtClean="0"/>
              <a:t>inventaris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opstal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Aansprakelijkheidsverzekeringen</a:t>
            </a:r>
            <a:r>
              <a:rPr lang="en-US" sz="2000" dirty="0" smtClean="0"/>
              <a:t> (AVP, AVB, WEGAM)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Rechtsbijstand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Evenementen</a:t>
            </a:r>
            <a:endParaRPr lang="en-US" sz="20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Verzekeringen van de Vereende</a:t>
            </a:r>
            <a:br>
              <a:rPr lang="nl-NL" sz="2400" dirty="0" smtClean="0"/>
            </a:br>
            <a:r>
              <a:rPr lang="nl-NL" sz="2400" dirty="0" smtClean="0"/>
              <a:t>Intermediaire producten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321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De BAVAM-polis is </a:t>
            </a:r>
            <a:r>
              <a:rPr lang="en-US" sz="2000" dirty="0" err="1" smtClean="0"/>
              <a:t>bestemd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financiële</a:t>
            </a:r>
            <a:r>
              <a:rPr lang="en-US" sz="2000" dirty="0" smtClean="0"/>
              <a:t> </a:t>
            </a:r>
            <a:r>
              <a:rPr lang="en-US" sz="2000" dirty="0" err="1" smtClean="0"/>
              <a:t>dienstverleners</a:t>
            </a:r>
            <a:r>
              <a:rPr lang="en-US" sz="2000" dirty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makelaars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/of </a:t>
            </a:r>
            <a:r>
              <a:rPr lang="en-US" sz="2000" dirty="0" err="1" smtClean="0"/>
              <a:t>taxateurs</a:t>
            </a:r>
            <a:r>
              <a:rPr lang="en-US" sz="2000" dirty="0" smtClean="0"/>
              <a:t> </a:t>
            </a:r>
            <a:r>
              <a:rPr lang="en-US" sz="2000" dirty="0" err="1" smtClean="0"/>
              <a:t>o.z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			De polis </a:t>
            </a:r>
            <a:r>
              <a:rPr lang="en-US" sz="2000" dirty="0" err="1" smtClean="0"/>
              <a:t>biedt</a:t>
            </a:r>
            <a:r>
              <a:rPr lang="en-US" sz="2000" dirty="0" smtClean="0"/>
              <a:t> </a:t>
            </a:r>
            <a:r>
              <a:rPr lang="en-US" sz="2000" dirty="0" err="1" smtClean="0"/>
              <a:t>dekking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								</a:t>
            </a:r>
            <a:r>
              <a:rPr lang="en-US" sz="2000" dirty="0" err="1" smtClean="0"/>
              <a:t>vermogensschade</a:t>
            </a:r>
            <a:r>
              <a:rPr lang="en-US" sz="2000" dirty="0" smtClean="0"/>
              <a:t> die is </a:t>
            </a:r>
            <a:r>
              <a:rPr lang="en-US" sz="2000" dirty="0" err="1" smtClean="0"/>
              <a:t>ontstaan</a:t>
            </a:r>
            <a:r>
              <a:rPr lang="en-US" sz="2000" dirty="0" smtClean="0"/>
              <a:t> door 						</a:t>
            </a:r>
            <a:r>
              <a:rPr lang="en-US" sz="2000" dirty="0" err="1" smtClean="0"/>
              <a:t>een</a:t>
            </a:r>
            <a:r>
              <a:rPr lang="en-US" sz="2000" dirty="0" smtClean="0"/>
              <a:t> of </a:t>
            </a:r>
            <a:r>
              <a:rPr lang="en-US" sz="2000" dirty="0" err="1" smtClean="0"/>
              <a:t>meerdere</a:t>
            </a:r>
            <a:r>
              <a:rPr lang="en-US" sz="2000" dirty="0" smtClean="0"/>
              <a:t> </a:t>
            </a:r>
            <a:r>
              <a:rPr lang="en-US" sz="2000" dirty="0" err="1" smtClean="0"/>
              <a:t>fouten</a:t>
            </a:r>
            <a:r>
              <a:rPr lang="en-US" sz="2000" dirty="0" smtClean="0"/>
              <a:t> </a:t>
            </a:r>
            <a:r>
              <a:rPr lang="en-US" sz="2000" dirty="0" err="1" smtClean="0"/>
              <a:t>begaan</a:t>
            </a:r>
            <a:r>
              <a:rPr lang="en-US" sz="2000" dirty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							</a:t>
            </a:r>
            <a:r>
              <a:rPr lang="en-US" sz="2000" dirty="0" err="1" smtClean="0"/>
              <a:t>werkzaamheden</a:t>
            </a:r>
            <a:r>
              <a:rPr lang="en-US" sz="2000" dirty="0" smtClean="0"/>
              <a:t> in de </a:t>
            </a:r>
            <a:r>
              <a:rPr lang="en-US" sz="2000" dirty="0" err="1" smtClean="0"/>
              <a:t>verzekerde</a:t>
            </a:r>
            <a:r>
              <a:rPr lang="en-US" sz="2000" dirty="0" smtClean="0"/>
              <a:t>							</a:t>
            </a:r>
            <a:r>
              <a:rPr lang="en-US" sz="2000" dirty="0" err="1" smtClean="0"/>
              <a:t>hoedanigheid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Verzekeringen van de Vereende</a:t>
            </a:r>
            <a:br>
              <a:rPr lang="nl-NL" sz="2400" dirty="0" smtClean="0"/>
            </a:br>
            <a:r>
              <a:rPr lang="nl-NL" sz="2400" dirty="0" smtClean="0"/>
              <a:t>Beroepsaansprakelijkheid (BAVAM-polis)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3" y="2798512"/>
            <a:ext cx="4673283" cy="35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De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verzekeren</a:t>
            </a:r>
            <a:r>
              <a:rPr lang="en-US" sz="2000" dirty="0" smtClean="0"/>
              <a:t> </a:t>
            </a:r>
            <a:r>
              <a:rPr lang="en-US" sz="2000" dirty="0" err="1" smtClean="0"/>
              <a:t>hoedanigheden</a:t>
            </a:r>
            <a:r>
              <a:rPr lang="en-US" sz="2000" dirty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dekkingen</a:t>
            </a:r>
            <a:r>
              <a:rPr lang="en-US" sz="20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Assurantiebemiddelaar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Bemiddelaar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financieringen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/of </a:t>
            </a:r>
            <a:r>
              <a:rPr lang="en-US" sz="2000" dirty="0" err="1" smtClean="0"/>
              <a:t>hypotheken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Financieel</a:t>
            </a:r>
            <a:r>
              <a:rPr lang="en-US" sz="2000" dirty="0" smtClean="0"/>
              <a:t> Planner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Makelaar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/of </a:t>
            </a:r>
            <a:r>
              <a:rPr lang="en-US" sz="2000" dirty="0" err="1" smtClean="0"/>
              <a:t>taxateur</a:t>
            </a:r>
            <a:r>
              <a:rPr lang="en-US" sz="2000" dirty="0" smtClean="0"/>
              <a:t> in </a:t>
            </a:r>
            <a:r>
              <a:rPr lang="en-US" sz="2000" dirty="0" err="1" smtClean="0"/>
              <a:t>o.z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Bemiddelaar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sparen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betalen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Dekking</a:t>
            </a:r>
            <a:r>
              <a:rPr lang="en-US" sz="2000" dirty="0" smtClean="0"/>
              <a:t> </a:t>
            </a:r>
            <a:r>
              <a:rPr lang="en-US" sz="2000" dirty="0" err="1" smtClean="0"/>
              <a:t>Nationaal</a:t>
            </a:r>
            <a:r>
              <a:rPr lang="en-US" sz="2000" dirty="0" smtClean="0"/>
              <a:t> Regime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AVB (</a:t>
            </a:r>
            <a:r>
              <a:rPr lang="en-US" sz="2000" dirty="0" err="1" smtClean="0"/>
              <a:t>kantoorrisico</a:t>
            </a:r>
            <a:r>
              <a:rPr lang="en-US" sz="2000" dirty="0" smtClean="0"/>
              <a:t>) </a:t>
            </a: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Verzekeringen van de Vereende</a:t>
            </a:r>
            <a:br>
              <a:rPr lang="nl-NL" sz="2400" dirty="0" smtClean="0"/>
            </a:br>
            <a:r>
              <a:rPr lang="nl-NL" sz="2400" dirty="0" smtClean="0"/>
              <a:t>Beroepsaansprakelijkheid (BAVAM-polis)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256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De assurantietussenpersoon handelt met zijn klant krachtens een overeenkomst van </a:t>
            </a:r>
            <a:r>
              <a:rPr lang="nl-NL" sz="2000" dirty="0">
                <a:solidFill>
                  <a:srgbClr val="000000"/>
                </a:solidFill>
              </a:rPr>
              <a:t>opdracht (art. 7:400 e.v. BW)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20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Zorgplicht 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NL" altLang="nl-NL" sz="20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nl-NL" altLang="nl-NL" sz="2000" i="1" dirty="0" smtClean="0">
                <a:solidFill>
                  <a:srgbClr val="000000"/>
                </a:solidFill>
              </a:rPr>
              <a:t>“Een </a:t>
            </a:r>
            <a:r>
              <a:rPr lang="nl-NL" altLang="nl-NL" sz="2000" i="1" dirty="0">
                <a:solidFill>
                  <a:srgbClr val="000000"/>
                </a:solidFill>
              </a:rPr>
              <a:t>financieel dienstverlener dient ten opzichte van zijn opdrachtgever </a:t>
            </a:r>
            <a:br>
              <a:rPr lang="nl-NL" altLang="nl-NL" sz="2000" i="1" dirty="0">
                <a:solidFill>
                  <a:srgbClr val="000000"/>
                </a:solidFill>
              </a:rPr>
            </a:br>
            <a:r>
              <a:rPr lang="nl-NL" altLang="nl-NL" sz="2000" i="1" dirty="0" smtClean="0">
                <a:solidFill>
                  <a:srgbClr val="000000"/>
                </a:solidFill>
              </a:rPr>
              <a:t>de </a:t>
            </a:r>
            <a:r>
              <a:rPr lang="nl-NL" altLang="nl-NL" sz="2000" i="1" dirty="0">
                <a:solidFill>
                  <a:srgbClr val="000000"/>
                </a:solidFill>
              </a:rPr>
              <a:t>zorg te betrachten die van een redelijk bekwaam en redelijk handelend beroepsgenoot mag worden </a:t>
            </a:r>
            <a:r>
              <a:rPr lang="nl-NL" altLang="nl-NL" sz="2000" i="1" dirty="0" smtClean="0">
                <a:solidFill>
                  <a:srgbClr val="000000"/>
                </a:solidFill>
              </a:rPr>
              <a:t>verwacht”</a:t>
            </a:r>
            <a:endParaRPr lang="nl-NL" altLang="nl-NL" sz="2000" i="1" dirty="0">
              <a:solidFill>
                <a:srgbClr val="000000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00" y="4485202"/>
            <a:ext cx="7420211" cy="22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/>
              <a:t>Door rechtspraak wordt invulling gegeven aan begrip zorgplicht</a:t>
            </a:r>
            <a:endParaRPr lang="en-US" sz="2000" dirty="0"/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/>
              <a:t>Een niet juiste invulling van de zorgplicht levert in principe aansprakelijkheid op.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612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endParaRPr lang="nl-NL" sz="2400" dirty="0"/>
          </a:p>
        </p:txBody>
      </p:sp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val="4068615195"/>
              </p:ext>
            </p:extLst>
          </p:nvPr>
        </p:nvGraphicFramePr>
        <p:xfrm>
          <a:off x="1781969" y="1411794"/>
          <a:ext cx="7127875" cy="475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1677682" y="1549961"/>
            <a:ext cx="3682257" cy="509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 smtClean="0"/>
              <a:t>			De Vereende 				Verzekeringen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</a:t>
            </a:r>
            <a:r>
              <a:rPr lang="en-US" dirty="0" err="1" smtClean="0"/>
              <a:t>Atoompool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NHT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Milieupool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Kenniscentrum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Waarborgfonds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Nederlands</a:t>
            </a:r>
            <a:r>
              <a:rPr lang="en-US" dirty="0" smtClean="0"/>
              <a:t> Bureau 			</a:t>
            </a:r>
            <a:r>
              <a:rPr lang="en-US" dirty="0" err="1" smtClean="0"/>
              <a:t>Motorrijtuig</a:t>
            </a:r>
            <a:r>
              <a:rPr lang="en-US" dirty="0" smtClean="0"/>
              <a:t>-				</a:t>
            </a:r>
            <a:r>
              <a:rPr lang="en-US" dirty="0" err="1" smtClean="0"/>
              <a:t>verzekeraars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 rot="10800000">
            <a:off x="5498092" y="-2"/>
            <a:ext cx="4100781" cy="7559675"/>
            <a:chOff x="3552497" y="3762703"/>
            <a:chExt cx="1507714" cy="67577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Parallellogram 5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633"/>
            </a:p>
          </p:txBody>
        </p:sp>
        <p:sp>
          <p:nvSpPr>
            <p:cNvPr id="8" name="Rechthoek 7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633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5823575" y="2208694"/>
            <a:ext cx="3670774" cy="277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903" i="1" dirty="0">
                <a:solidFill>
                  <a:srgbClr val="535353"/>
                </a:solidFill>
                <a:latin typeface="Verdana" charset="0"/>
              </a:rPr>
              <a:t>“Oplossingen bieden voor maatschappelijke issues in de </a:t>
            </a:r>
            <a:r>
              <a:rPr lang="nl-NL" sz="2903" i="1" dirty="0" err="1" smtClean="0">
                <a:solidFill>
                  <a:srgbClr val="535353"/>
                </a:solidFill>
                <a:latin typeface="Verdana" charset="0"/>
              </a:rPr>
              <a:t>verzekerings-branche</a:t>
            </a:r>
            <a:r>
              <a:rPr lang="nl-NL" sz="2903" i="1" dirty="0">
                <a:solidFill>
                  <a:srgbClr val="535353"/>
                </a:solidFill>
                <a:latin typeface="Verdana" charset="0"/>
              </a:rPr>
              <a:t>”</a:t>
            </a:r>
            <a:endParaRPr lang="nl-NL" sz="2903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12" y="2445377"/>
            <a:ext cx="985101" cy="5310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27" y="3091715"/>
            <a:ext cx="622179" cy="4255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47" y="3779835"/>
            <a:ext cx="970015" cy="54370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12" y="4431523"/>
            <a:ext cx="1291286" cy="54985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47" y="5168463"/>
            <a:ext cx="1317246" cy="53316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12" y="5840493"/>
            <a:ext cx="627942" cy="39984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47" y="1759962"/>
            <a:ext cx="751375" cy="403004"/>
          </a:xfrm>
          <a:prstGeom prst="rect">
            <a:avLst/>
          </a:prstGeom>
        </p:spPr>
      </p:pic>
      <p:sp>
        <p:nvSpPr>
          <p:cNvPr id="17" name="Titel 3"/>
          <p:cNvSpPr>
            <a:spLocks noGrp="1"/>
          </p:cNvSpPr>
          <p:nvPr>
            <p:ph type="title"/>
          </p:nvPr>
        </p:nvSpPr>
        <p:spPr>
          <a:xfrm>
            <a:off x="735013" y="189571"/>
            <a:ext cx="9221787" cy="743466"/>
          </a:xfrm>
        </p:spPr>
        <p:txBody>
          <a:bodyPr>
            <a:noAutofit/>
          </a:bodyPr>
          <a:lstStyle/>
          <a:p>
            <a:r>
              <a:rPr lang="nl-NL" sz="2400" dirty="0"/>
              <a:t>d</a:t>
            </a:r>
            <a:r>
              <a:rPr lang="nl-NL" sz="2400" dirty="0" smtClean="0"/>
              <a:t>e Vereende </a:t>
            </a:r>
            <a:br>
              <a:rPr lang="nl-NL" sz="2400" dirty="0" smtClean="0"/>
            </a:br>
            <a:r>
              <a:rPr lang="nl-NL" sz="2400" dirty="0" smtClean="0"/>
              <a:t>schade- en verzekeringswerken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28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 err="1" smtClean="0"/>
              <a:t>Aanvraagformulier</a:t>
            </a:r>
            <a:endParaRPr lang="en-US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sz="20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 smtClean="0"/>
              <a:t>Uitdrukkelijk </a:t>
            </a:r>
            <a:r>
              <a:rPr lang="nl-NL" sz="2000" dirty="0"/>
              <a:t>vragen door klant laten beantwoorden en aanvraagformulier door klant laten ondertekenen. Niet zelf tekenen!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Niet ervan uitgaan dat feiten omtrent strafrechtelijk verleden spontaan worden meegedeeld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Bij latere aanvragen niet uitgaan van eerder ingevulde en ondertekende aanvraagformulieren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aanvraag verzekering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3126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000" b="1" dirty="0" smtClean="0"/>
              <a:t>Offerte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sz="20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Controleer of offerte overeenkomt met aanvraag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Uitleg polisvoorwaarden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Aandacht besteden aan uitsluitingen en bijzondere voorwaarden. Denk aan opgelegde extra beveiligingseisen, eigen risico’s en dekkingsbeperkingen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Geef ook aan wat niet verzekerd is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 </a:t>
            </a:r>
            <a:br>
              <a:rPr lang="nl-NL" sz="2400" dirty="0" smtClean="0"/>
            </a:br>
            <a:r>
              <a:rPr lang="nl-NL" sz="2400" i="0" dirty="0" smtClean="0"/>
              <a:t>aanvraag verzekering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41268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000" b="1" dirty="0" smtClean="0"/>
              <a:t>Polis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sz="2000" dirty="0" smtClean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Controle documenten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Aan klant aangeven dat eveneens te doen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 </a:t>
            </a:r>
            <a:br>
              <a:rPr lang="nl-NL" sz="2400" dirty="0" smtClean="0"/>
            </a:br>
            <a:r>
              <a:rPr lang="nl-NL" sz="2400" i="0" dirty="0" smtClean="0"/>
              <a:t>aanvraag verzekering</a:t>
            </a:r>
            <a:endParaRPr lang="nl-NL" sz="2400" i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6" y="4014331"/>
            <a:ext cx="5715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 klant tijdig opmerkzaam maken op de gevolgen die de bij de adviseur en de klant bekende feiten kunnen hebben voor de dekking door de verzekeraar.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Ook feiten die aan de adviseur bekend hadden behoren te zijn.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aanvraag verzekering</a:t>
            </a:r>
            <a:endParaRPr lang="nl-NL" sz="2400" i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34" y="3683125"/>
            <a:ext cx="3742138" cy="24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Aanvraag voor een autoverzekering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Verzekeraar eist dat de auto moet zijn voorzien van klasse 4 alarm voor dekking bij diefstal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Adviseur koppelt dit telefonisch en schriftelijk terug aan klant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 smtClean="0">
              <a:solidFill>
                <a:prstClr val="black"/>
              </a:solidFill>
              <a:latin typeface="Calibri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</a:rPr>
              <a:t>Auto </a:t>
            </a:r>
            <a:r>
              <a:rPr lang="nl-NL" altLang="nl-NL" sz="2000" dirty="0">
                <a:solidFill>
                  <a:prstClr val="black"/>
                </a:solidFill>
                <a:latin typeface="Calibri"/>
              </a:rPr>
              <a:t>wordt gestolen. Verzekeraar weigert uitkering. Auto was voorzien van alarmklasse 3 in plaats van klasse 4.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i="1" dirty="0">
                <a:solidFill>
                  <a:prstClr val="black"/>
                </a:solidFill>
                <a:latin typeface="Calibri"/>
              </a:rPr>
              <a:t>Adviseur aansprakelijk?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nl-NL" altLang="nl-NL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casus aanvraag autoverzekering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4090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Er is door de adviseur niet uiteengezet wat een klasse 4 alarm inhoudt.</a:t>
            </a:r>
          </a:p>
          <a:p>
            <a:pPr marL="457200" lvl="0"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nl-NL" altLang="nl-NL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Er is niet aangegeven wat de gevolgen zijn van het niet voldoen aan de gestelde eisen.</a:t>
            </a:r>
          </a:p>
          <a:p>
            <a:pPr marL="457200" lvl="0"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nl-NL" altLang="nl-NL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 klant heeft echter niet verder naar de polis-stukken gekeken, dan eerste pagina.</a:t>
            </a:r>
            <a:endParaRPr lang="nl-NL" altLang="nl-NL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2400" i="0" dirty="0" smtClean="0"/>
              <a:t>casus aanvraag autoverzekering</a:t>
            </a:r>
            <a:endParaRPr lang="nl-NL" sz="4800" i="0" dirty="0"/>
          </a:p>
        </p:txBody>
      </p:sp>
    </p:spTree>
    <p:extLst>
      <p:ext uri="{BB962C8B-B14F-4D97-AF65-F5344CB8AC3E}">
        <p14:creationId xmlns:p14="http://schemas.microsoft.com/office/powerpoint/2010/main" val="880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Uitkomst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Adviseur heeft niet geheel aan zorgplicht voldaan maar klant heeft 50% eigen schuld.</a:t>
            </a:r>
            <a:endParaRPr lang="nl-NL" altLang="nl-NL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casus aanvraag autoverzekering</a:t>
            </a:r>
            <a:endParaRPr lang="nl-NL" sz="4800" i="0" dirty="0"/>
          </a:p>
        </p:txBody>
      </p:sp>
    </p:spTree>
    <p:extLst>
      <p:ext uri="{BB962C8B-B14F-4D97-AF65-F5344CB8AC3E}">
        <p14:creationId xmlns:p14="http://schemas.microsoft.com/office/powerpoint/2010/main" val="34251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Vergelijkbare zaak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Nieuwe motorfiets moest uitgerust zijn met gecertificeerd alarmsysteem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Motorfiets wordt gestolen. Certificaat was verlopen. Verzekeraar weigert uitkering.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</a:rPr>
              <a:t>De </a:t>
            </a:r>
            <a:r>
              <a:rPr lang="nl-NL" altLang="nl-NL" sz="2000" dirty="0">
                <a:solidFill>
                  <a:prstClr val="black"/>
                </a:solidFill>
                <a:latin typeface="Calibri"/>
              </a:rPr>
              <a:t>klant was als vennoot werkzaam op een assurantiekantoor.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 smtClean="0">
              <a:solidFill>
                <a:prstClr val="black"/>
              </a:solidFill>
              <a:latin typeface="Calibri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i="1" dirty="0" smtClean="0">
                <a:solidFill>
                  <a:prstClr val="black"/>
                </a:solidFill>
                <a:latin typeface="Calibri"/>
              </a:rPr>
              <a:t>Maakt </a:t>
            </a:r>
            <a:r>
              <a:rPr lang="nl-NL" altLang="nl-NL" sz="2000" i="1" dirty="0">
                <a:solidFill>
                  <a:prstClr val="black"/>
                </a:solidFill>
                <a:latin typeface="Calibri"/>
              </a:rPr>
              <a:t>dit een verschil t.o.v. vorige casus?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2400" i="0" dirty="0" smtClean="0"/>
              <a:t>casus aanvraag (2)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2678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err="1"/>
              <a:t>Actieve</a:t>
            </a:r>
            <a:r>
              <a:rPr lang="en-US" sz="2000" dirty="0"/>
              <a:t> </a:t>
            </a:r>
            <a:r>
              <a:rPr lang="en-US" sz="2000" dirty="0" err="1"/>
              <a:t>houding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Regelmatig contact opnemen met klant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Klant er op wijzen dat hij contact met u opneemt bij wijzigingen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altLang="nl-NL" sz="2000" dirty="0"/>
              <a:t>Omstandigheden bekend doorgeven aan verzekeraar. Bijvoorbeeld leegstand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nl-NL" sz="2000" dirty="0" err="1"/>
              <a:t>Zorgen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dat</a:t>
            </a:r>
            <a:r>
              <a:rPr lang="en-US" altLang="nl-NL" sz="2000" dirty="0"/>
              <a:t> de </a:t>
            </a:r>
            <a:r>
              <a:rPr lang="en-US" altLang="nl-NL" sz="2000" dirty="0" err="1"/>
              <a:t>dekking</a:t>
            </a:r>
            <a:r>
              <a:rPr lang="en-US" altLang="nl-NL" sz="2000" dirty="0"/>
              <a:t> in stand </a:t>
            </a:r>
            <a:r>
              <a:rPr lang="en-US" altLang="nl-NL" sz="2000" dirty="0" err="1"/>
              <a:t>blijft</a:t>
            </a:r>
            <a:r>
              <a:rPr lang="en-US" altLang="nl-NL" sz="2000" dirty="0"/>
              <a:t> (</a:t>
            </a:r>
            <a:r>
              <a:rPr lang="en-US" altLang="nl-NL" sz="2000" dirty="0" err="1"/>
              <a:t>premie</a:t>
            </a:r>
            <a:r>
              <a:rPr lang="en-US" altLang="nl-NL" sz="2000" dirty="0" smtClean="0"/>
              <a:t>).</a:t>
            </a:r>
            <a:endParaRPr lang="en-US" alt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onderhoud/onderverzekering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41935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/>
              <a:t>Regelmatige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controle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err="1"/>
              <a:t>Bezoeken</a:t>
            </a:r>
            <a:r>
              <a:rPr lang="en-US" sz="2000" dirty="0"/>
              <a:t> </a:t>
            </a:r>
            <a:r>
              <a:rPr lang="en-US" sz="2000" dirty="0" err="1"/>
              <a:t>klant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err="1"/>
              <a:t>Nieuwsbrieven</a:t>
            </a:r>
            <a:r>
              <a:rPr lang="en-US" sz="2000" dirty="0"/>
              <a:t>, </a:t>
            </a:r>
            <a:r>
              <a:rPr lang="en-US" sz="2000" dirty="0" err="1"/>
              <a:t>gerichte</a:t>
            </a:r>
            <a:r>
              <a:rPr lang="en-US" sz="2000" dirty="0"/>
              <a:t> </a:t>
            </a:r>
            <a:r>
              <a:rPr lang="en-US" sz="2000" dirty="0" err="1"/>
              <a:t>correspondentie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err="1"/>
              <a:t>Wijzen</a:t>
            </a:r>
            <a:r>
              <a:rPr lang="en-US" sz="2000" dirty="0"/>
              <a:t> op </a:t>
            </a:r>
            <a:r>
              <a:rPr lang="en-US" sz="2000" dirty="0" err="1"/>
              <a:t>belang</a:t>
            </a:r>
            <a:r>
              <a:rPr lang="en-US" sz="2000" dirty="0"/>
              <a:t> </a:t>
            </a:r>
            <a:r>
              <a:rPr lang="en-US" sz="2000" dirty="0" err="1"/>
              <a:t>invullen</a:t>
            </a:r>
            <a:r>
              <a:rPr lang="en-US" sz="2000" dirty="0"/>
              <a:t> </a:t>
            </a:r>
            <a:r>
              <a:rPr lang="en-US" sz="2000" dirty="0" err="1"/>
              <a:t>herbouw</a:t>
            </a:r>
            <a:r>
              <a:rPr lang="en-US" sz="2000" dirty="0"/>
              <a:t>- </a:t>
            </a:r>
            <a:r>
              <a:rPr lang="en-US" sz="2000" dirty="0" err="1"/>
              <a:t>c.q</a:t>
            </a:r>
            <a:r>
              <a:rPr lang="en-US" sz="2000" dirty="0"/>
              <a:t>. </a:t>
            </a:r>
            <a:r>
              <a:rPr lang="en-US" sz="2000" dirty="0" err="1"/>
              <a:t>inboedelwaardemeter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err="1"/>
              <a:t>Belang</a:t>
            </a:r>
            <a:r>
              <a:rPr lang="en-US" sz="2000" dirty="0"/>
              <a:t> </a:t>
            </a:r>
            <a:r>
              <a:rPr lang="en-US" sz="2000" dirty="0" err="1"/>
              <a:t>indexering</a:t>
            </a:r>
            <a:r>
              <a:rPr lang="en-US" sz="2000" dirty="0"/>
              <a:t>, </a:t>
            </a:r>
            <a:r>
              <a:rPr lang="en-US" sz="2000" dirty="0" err="1"/>
              <a:t>garantie</a:t>
            </a:r>
            <a:r>
              <a:rPr lang="en-US" sz="2000" dirty="0"/>
              <a:t> </a:t>
            </a:r>
            <a:r>
              <a:rPr lang="en-US" sz="2000" dirty="0" err="1"/>
              <a:t>tegen</a:t>
            </a:r>
            <a:r>
              <a:rPr lang="en-US" sz="2000" dirty="0"/>
              <a:t> </a:t>
            </a:r>
            <a:r>
              <a:rPr lang="en-US" sz="2000" dirty="0" err="1"/>
              <a:t>onderverzekering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onderhoud/onderverzekering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7572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l-NL" sz="2000" dirty="0" smtClean="0"/>
              <a:t>Het Waarborgfonds is in 1965 </a:t>
            </a:r>
            <a:r>
              <a:rPr lang="en-US" altLang="nl-NL" sz="2000" dirty="0" err="1" smtClean="0"/>
              <a:t>opgericht</a:t>
            </a:r>
            <a:r>
              <a:rPr lang="en-US" altLang="nl-NL" sz="2000" dirty="0" smtClean="0"/>
              <a:t>. </a:t>
            </a:r>
          </a:p>
          <a:p>
            <a:pPr marL="0" indent="0">
              <a:buNone/>
            </a:pPr>
            <a:r>
              <a:rPr lang="en-US" altLang="nl-NL" sz="2000" dirty="0" err="1" smtClean="0"/>
              <a:t>Ingesteld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bij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wet: Wet </a:t>
            </a:r>
            <a:r>
              <a:rPr lang="en-US" altLang="nl-NL" sz="2000" smtClean="0"/>
              <a:t>aansprakelijkheidsverzekering </a:t>
            </a:r>
            <a:r>
              <a:rPr lang="en-US" altLang="nl-NL" sz="2000" dirty="0" err="1" smtClean="0"/>
              <a:t>Motorrijtuigen</a:t>
            </a:r>
            <a:r>
              <a:rPr lang="en-US" altLang="nl-NL" sz="2000" dirty="0" smtClean="0"/>
              <a:t> (WAM)</a:t>
            </a:r>
          </a:p>
          <a:p>
            <a:pPr marL="0" indent="0">
              <a:buNone/>
            </a:pPr>
            <a:r>
              <a:rPr lang="en-US" altLang="nl-NL" sz="2000" dirty="0"/>
              <a:t/>
            </a:r>
            <a:br>
              <a:rPr lang="en-US" altLang="nl-NL" sz="2000" dirty="0"/>
            </a:br>
            <a:r>
              <a:rPr lang="en-US" altLang="nl-NL" sz="2000" dirty="0" err="1" smtClean="0"/>
              <a:t>Bezitters</a:t>
            </a:r>
            <a:r>
              <a:rPr lang="en-US" altLang="nl-NL" sz="2000" dirty="0" smtClean="0"/>
              <a:t> of </a:t>
            </a:r>
            <a:r>
              <a:rPr lang="en-US" altLang="nl-NL" sz="2000" dirty="0" err="1" smtClean="0"/>
              <a:t>houders</a:t>
            </a:r>
            <a:r>
              <a:rPr lang="en-US" altLang="nl-NL" sz="2000" dirty="0" smtClean="0"/>
              <a:t> van </a:t>
            </a:r>
            <a:r>
              <a:rPr lang="en-US" altLang="nl-NL" sz="2000" dirty="0" err="1" smtClean="0"/>
              <a:t>motorrijtuigen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zijn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volgens</a:t>
            </a:r>
            <a:r>
              <a:rPr lang="en-US" altLang="nl-NL" sz="2000" dirty="0" smtClean="0"/>
              <a:t> de WAM </a:t>
            </a:r>
            <a:r>
              <a:rPr lang="en-US" altLang="nl-NL" sz="2000" dirty="0" err="1" smtClean="0"/>
              <a:t>verplicht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een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aansprakelijkheidsverzekering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af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te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sluiten</a:t>
            </a:r>
            <a:r>
              <a:rPr lang="en-US" altLang="nl-NL" sz="2000" dirty="0" smtClean="0"/>
              <a:t>. </a:t>
            </a:r>
          </a:p>
          <a:p>
            <a:pPr marL="0" indent="0">
              <a:buNone/>
            </a:pPr>
            <a:endParaRPr lang="en-US" altLang="nl-NL" sz="2800" dirty="0" smtClean="0"/>
          </a:p>
          <a:p>
            <a:pPr marL="0" indent="0">
              <a:buNone/>
            </a:pPr>
            <a:endParaRPr lang="en-US" altLang="nl-NL" sz="2800" dirty="0" smtClean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Waarborgfonds Motorverkeer</a:t>
            </a:r>
            <a:endParaRPr lang="nl-N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66" y="4198813"/>
            <a:ext cx="4255868" cy="24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Adviseur is niet zonder meer aansprakelijk wanneer er in zijn portefeuille verzekeringen voorkomen, waarbij sprake is van onderverzekering</a:t>
            </a:r>
          </a:p>
          <a:p>
            <a:pPr marL="0" indent="0">
              <a:buNone/>
            </a:pPr>
            <a:r>
              <a:rPr lang="nl-NL" sz="2000" dirty="0" smtClean="0"/>
              <a:t>- </a:t>
            </a:r>
            <a:r>
              <a:rPr lang="nl-NL" sz="2000" dirty="0"/>
              <a:t> </a:t>
            </a:r>
            <a:r>
              <a:rPr lang="nl-NL" sz="2000" dirty="0" smtClean="0"/>
              <a:t>Voldoende </a:t>
            </a:r>
            <a:r>
              <a:rPr lang="nl-NL" sz="2000" dirty="0"/>
              <a:t>vaak en indringend </a:t>
            </a:r>
            <a:r>
              <a:rPr lang="nl-NL" sz="2000" dirty="0" smtClean="0"/>
              <a:t>waarschuwen</a:t>
            </a:r>
            <a:endParaRPr lang="nl-NL" sz="2000" dirty="0"/>
          </a:p>
          <a:p>
            <a:pPr>
              <a:buFontTx/>
              <a:buChar char="-"/>
            </a:pPr>
            <a:r>
              <a:rPr lang="nl-NL" sz="2000" dirty="0"/>
              <a:t>Voldoende deskundig en voldoende actief behulpzaam zijn bij </a:t>
            </a:r>
            <a:r>
              <a:rPr lang="nl-NL" sz="2000" dirty="0" smtClean="0"/>
              <a:t>toetsen.</a:t>
            </a:r>
          </a:p>
          <a:p>
            <a:pPr marL="0" indent="0">
              <a:buNone/>
            </a:pP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En </a:t>
            </a:r>
            <a:r>
              <a:rPr lang="nl-NL" sz="2000" dirty="0"/>
              <a:t>als klant dat wenst, </a:t>
            </a:r>
            <a:r>
              <a:rPr lang="nl-NL" sz="2000" dirty="0" smtClean="0"/>
              <a:t>bijverzekeren.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nl-NL" altLang="nl-NL" sz="2000" dirty="0" smtClean="0">
                <a:solidFill>
                  <a:prstClr val="black"/>
                </a:solidFill>
                <a:latin typeface="Calibri"/>
              </a:rPr>
            </a:br>
            <a:r>
              <a:rPr lang="nl-NL" altLang="nl-NL" sz="2000" dirty="0" smtClean="0">
                <a:solidFill>
                  <a:prstClr val="black"/>
                </a:solidFill>
                <a:latin typeface="Calibri"/>
              </a:rPr>
              <a:t>Een </a:t>
            </a:r>
            <a:r>
              <a:rPr lang="nl-NL" altLang="nl-NL" sz="2000" dirty="0">
                <a:solidFill>
                  <a:prstClr val="black"/>
                </a:solidFill>
                <a:latin typeface="Calibri"/>
              </a:rPr>
              <a:t>assurantietussenpersoon dient te waken voor de belangen van de verzekeringnemers van de tot zijn portefeuille behorende verzekeringen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20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nl-NL" altLang="nl-NL" sz="2000" dirty="0">
                <a:solidFill>
                  <a:prstClr val="black"/>
                </a:solidFill>
                <a:latin typeface="Calibri"/>
              </a:rPr>
              <a:t>Dat vereist een proactieve houding van de adviseur.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40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onderhoud/onderverzekering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261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111" y="1221119"/>
            <a:ext cx="9221689" cy="5505606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 smtClean="0"/>
              <a:t>Premie</a:t>
            </a:r>
          </a:p>
          <a:p>
            <a:pPr marL="0" indent="0">
              <a:buNone/>
            </a:pPr>
            <a:r>
              <a:rPr lang="nl-NL" sz="2000" dirty="0" smtClean="0"/>
              <a:t>Een klant heeft een brandverzekering. Heeft al enige tijd premie niet betaald. </a:t>
            </a:r>
          </a:p>
          <a:p>
            <a:pPr marL="0" indent="0">
              <a:buNone/>
            </a:pPr>
            <a:r>
              <a:rPr lang="nl-NL" sz="2000" dirty="0" smtClean="0"/>
              <a:t>Er breekt brand uit. Pand gaat geheel verloren.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l-NL" sz="2000" dirty="0"/>
              <a:t>De adviseur betaalt de premie aan de verzekeraar per rekening </a:t>
            </a:r>
            <a:r>
              <a:rPr lang="nl-NL" sz="2000" dirty="0" smtClean="0"/>
              <a:t>courant.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De </a:t>
            </a:r>
            <a:r>
              <a:rPr lang="nl-NL" sz="2000" dirty="0"/>
              <a:t>door de verzekeraar ingeschakelde schade expert rapporteert aan verzekeraar dat klant geen premie heeft betaald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l-NL" sz="2000" dirty="0"/>
              <a:t>De verzekeraar weigert uitkering, omdat de verzekeringnemer de premie niet betaald </a:t>
            </a:r>
            <a:r>
              <a:rPr lang="nl-NL" sz="2000" dirty="0" smtClean="0"/>
              <a:t>heeft. Terecht?</a:t>
            </a:r>
          </a:p>
          <a:p>
            <a:pPr marL="0" indent="0">
              <a:buNone/>
            </a:pPr>
            <a:r>
              <a:rPr lang="nl-NL" sz="2000" dirty="0"/>
              <a:t>Vervolgens wordt adviseur door de klant aansprakelijk gesteld, hij zou hem niet hebben gewezen op betalingsachterstand en het belang van premiebetaling voor de dekking.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40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casus onderhoud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23317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Adviseur verweert zich door te stellen dat hij wel degelijk meerdere malen gewaarschuwd heeft. </a:t>
            </a:r>
          </a:p>
          <a:p>
            <a:pPr marL="0" indent="0">
              <a:buNone/>
            </a:pPr>
            <a:r>
              <a:rPr lang="nl-NL" sz="2000" dirty="0"/>
              <a:t>Bewijs hiervoor ontbreekt (geen telefoonnotities, geen brieven, geen mail</a:t>
            </a:r>
            <a:r>
              <a:rPr lang="nl-NL" sz="2000" dirty="0" smtClean="0"/>
              <a:t>).</a:t>
            </a:r>
            <a:endParaRPr lang="nl-NL" sz="2000" dirty="0"/>
          </a:p>
          <a:p>
            <a:pPr marL="0" indent="0">
              <a:buNone/>
            </a:pPr>
            <a:endParaRPr lang="nl-NL" sz="4000" dirty="0" smtClean="0"/>
          </a:p>
          <a:p>
            <a:pPr marL="0" indent="0">
              <a:buNone/>
            </a:pPr>
            <a:endParaRPr lang="nl-NL" sz="40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casus onderhoud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33288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>
                <a:solidFill>
                  <a:srgbClr val="FF0000"/>
                </a:solidFill>
              </a:rPr>
              <a:t>Uitspraak rechter: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Verzekeringnemer had premie moeten betalen.</a:t>
            </a:r>
          </a:p>
          <a:p>
            <a:pPr marL="0" indent="0">
              <a:buNone/>
            </a:pPr>
            <a:r>
              <a:rPr lang="nl-NL" sz="2000" dirty="0" smtClean="0"/>
              <a:t>Adviseur kon niet aantonen dat hij de klant  gewezen heeft op de premie achterstand en de gevolgen.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casus onderhoud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35184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000" dirty="0" smtClean="0"/>
              <a:t>Aansprakelijkheid en bewijs</a:t>
            </a:r>
          </a:p>
          <a:p>
            <a:r>
              <a:rPr lang="nl-NL" altLang="nl-NL" sz="2000" dirty="0" smtClean="0"/>
              <a:t>In </a:t>
            </a:r>
            <a:r>
              <a:rPr lang="nl-NL" altLang="nl-NL" sz="2000" dirty="0"/>
              <a:t>25% van de gevallen, moeten wij wegens  gebrek aan bewijs schadevergoeding betalen. Iets dat wij anders niet zouden doen afgaande op </a:t>
            </a:r>
            <a:r>
              <a:rPr lang="nl-NL" altLang="nl-NL" sz="2000" dirty="0" smtClean="0"/>
              <a:t>uw mededelingen</a:t>
            </a:r>
            <a:endParaRPr lang="nl-NL" altLang="nl-NL" sz="2000" dirty="0"/>
          </a:p>
          <a:p>
            <a:r>
              <a:rPr lang="nl-NL" altLang="nl-NL" sz="2000" dirty="0"/>
              <a:t>Dossiervorming is verplichting voor financieel dienstverlener (paper </a:t>
            </a:r>
            <a:r>
              <a:rPr lang="nl-NL" altLang="nl-NL" sz="2000" dirty="0" err="1"/>
              <a:t>trail</a:t>
            </a:r>
            <a:r>
              <a:rPr lang="nl-NL" altLang="nl-NL" sz="2000" dirty="0"/>
              <a:t>)</a:t>
            </a:r>
          </a:p>
          <a:p>
            <a:pPr marL="743864" lvl="1" indent="-342900">
              <a:buFont typeface="Wingdings" panose="05000000000000000000" pitchFamily="2" charset="2"/>
              <a:buChar char="§"/>
            </a:pPr>
            <a:r>
              <a:rPr lang="nl-NL" altLang="nl-NL" sz="2000" dirty="0"/>
              <a:t>Informatie over de klant</a:t>
            </a:r>
          </a:p>
          <a:p>
            <a:pPr marL="743864" lvl="1" indent="-342900">
              <a:buFont typeface="Wingdings" panose="05000000000000000000" pitchFamily="2" charset="2"/>
              <a:buChar char="§"/>
            </a:pPr>
            <a:r>
              <a:rPr lang="nl-NL" altLang="nl-NL" sz="2000" dirty="0"/>
              <a:t>Informatie over het product</a:t>
            </a:r>
          </a:p>
          <a:p>
            <a:pPr marL="743864" lvl="1" indent="-342900">
              <a:buFont typeface="Wingdings" panose="05000000000000000000" pitchFamily="2" charset="2"/>
              <a:buChar char="§"/>
            </a:pPr>
            <a:r>
              <a:rPr lang="nl-NL" altLang="nl-NL" sz="2000" dirty="0"/>
              <a:t>Reproduceren van advies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975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altLang="nl-NL" sz="2000" dirty="0"/>
              <a:t>Bij mededelingen van klant waaruit </a:t>
            </a:r>
            <a:r>
              <a:rPr lang="nl-NL" altLang="nl-NL" sz="2000" dirty="0" smtClean="0"/>
              <a:t>u kunt opmaken </a:t>
            </a:r>
            <a:r>
              <a:rPr lang="nl-NL" altLang="nl-NL" sz="2000" dirty="0"/>
              <a:t>dat er schade zou kunnen </a:t>
            </a:r>
            <a:r>
              <a:rPr lang="nl-NL" altLang="nl-NL" sz="2000" dirty="0" smtClean="0"/>
              <a:t>zijn, </a:t>
            </a:r>
            <a:r>
              <a:rPr lang="nl-NL" altLang="nl-NL" sz="2000" dirty="0"/>
              <a:t>actie </a:t>
            </a:r>
            <a:r>
              <a:rPr lang="nl-NL" altLang="nl-NL" sz="2000" dirty="0" smtClean="0"/>
              <a:t>ondernemen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altLang="nl-NL" sz="2000" dirty="0" smtClean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nl-NL" sz="2000" dirty="0" err="1" smtClean="0"/>
              <a:t>Zorg</a:t>
            </a:r>
            <a:r>
              <a:rPr lang="en-US" altLang="nl-NL" sz="2000" dirty="0" smtClean="0"/>
              <a:t> </a:t>
            </a:r>
            <a:r>
              <a:rPr lang="en-US" altLang="nl-NL" sz="2000" dirty="0" err="1"/>
              <a:t>ervoor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dat</a:t>
            </a:r>
            <a:r>
              <a:rPr lang="en-US" altLang="nl-NL" sz="2000" dirty="0"/>
              <a:t> de </a:t>
            </a:r>
            <a:r>
              <a:rPr lang="en-US" altLang="nl-NL" sz="2000" dirty="0" err="1"/>
              <a:t>verzekeraar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geen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beroep</a:t>
            </a:r>
            <a:r>
              <a:rPr lang="en-US" altLang="nl-NL" sz="2000" dirty="0"/>
              <a:t> </a:t>
            </a:r>
            <a:r>
              <a:rPr lang="en-US" altLang="nl-NL" sz="2000" dirty="0" err="1"/>
              <a:t>kan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doen</a:t>
            </a:r>
            <a:r>
              <a:rPr lang="en-US" altLang="nl-NL" sz="2000" dirty="0"/>
              <a:t> op </a:t>
            </a:r>
            <a:r>
              <a:rPr lang="en-US" altLang="nl-NL" sz="2000" dirty="0" err="1"/>
              <a:t>te</a:t>
            </a:r>
            <a:r>
              <a:rPr lang="en-US" altLang="nl-NL" sz="2000" dirty="0"/>
              <a:t> late </a:t>
            </a:r>
            <a:r>
              <a:rPr lang="en-US" altLang="nl-NL" sz="2000" dirty="0" smtClean="0"/>
              <a:t>melding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altLang="nl-NL" sz="2000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altLang="nl-NL" sz="2000" dirty="0" smtClean="0"/>
              <a:t>Aanmelden </a:t>
            </a:r>
            <a:r>
              <a:rPr lang="nl-NL" altLang="nl-NL" sz="2000" dirty="0"/>
              <a:t>bij juiste verzekeraar en juiste polis wanneer daar onduidelijkheid over is bij alle betrokken verzekeraars en op alle polissen </a:t>
            </a:r>
            <a:r>
              <a:rPr lang="nl-NL" altLang="nl-NL" sz="2000" dirty="0" smtClean="0"/>
              <a:t>melden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altLang="nl-NL" sz="2000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altLang="nl-NL" sz="2000" dirty="0" smtClean="0"/>
              <a:t>Geen </a:t>
            </a:r>
            <a:r>
              <a:rPr lang="nl-NL" altLang="nl-NL" sz="2000" dirty="0"/>
              <a:t>uitspraken doen over </a:t>
            </a:r>
            <a:r>
              <a:rPr lang="nl-NL" altLang="nl-NL" sz="2000" dirty="0" smtClean="0"/>
              <a:t>dekking.</a:t>
            </a:r>
            <a:endParaRPr lang="nl-NL" altLang="nl-NL" sz="20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schade melden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25755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 smtClean="0"/>
              <a:t>Schademelding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nl-NL" altLang="nl-NL" sz="2000" dirty="0" smtClean="0"/>
              <a:t>Klant </a:t>
            </a:r>
            <a:r>
              <a:rPr lang="nl-NL" altLang="nl-NL" sz="2000" dirty="0"/>
              <a:t>met zowel een collectieve ongevallenpolis </a:t>
            </a:r>
            <a:r>
              <a:rPr lang="nl-NL" altLang="nl-NL" sz="2000" dirty="0" smtClean="0"/>
              <a:t>als </a:t>
            </a:r>
            <a:r>
              <a:rPr lang="nl-NL" altLang="nl-NL" sz="2000" dirty="0"/>
              <a:t>een AVB meldt zijn assurantie adviseur dat</a:t>
            </a:r>
            <a:r>
              <a:rPr lang="nl-NL" altLang="nl-NL" sz="2000" dirty="0" smtClean="0"/>
              <a:t>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2000" dirty="0"/>
          </a:p>
          <a:p>
            <a:pPr marL="90488" indent="-90488">
              <a:lnSpc>
                <a:spcPct val="80000"/>
              </a:lnSpc>
              <a:buFont typeface="Arial" charset="0"/>
              <a:buNone/>
              <a:defRPr/>
            </a:pPr>
            <a:r>
              <a:rPr lang="nl-NL" altLang="nl-NL" sz="2000" dirty="0">
                <a:cs typeface="Arial" charset="0"/>
              </a:rPr>
              <a:t>“Eé</a:t>
            </a:r>
            <a:r>
              <a:rPr lang="nl-NL" altLang="nl-NL" sz="2000" i="1" dirty="0"/>
              <a:t>n van de medewerkers vanaf 2 oktober 1997 niet werkzaam is </a:t>
            </a:r>
            <a:r>
              <a:rPr lang="nl-NL" altLang="nl-NL" sz="2000" i="1" dirty="0" smtClean="0"/>
              <a:t>door </a:t>
            </a:r>
            <a:r>
              <a:rPr lang="nl-NL" altLang="nl-NL" sz="2000" i="1" dirty="0"/>
              <a:t>een bedrijfsongeval. De ziekmelding is doorgegeven aan de ARBO dienst. Gaarne e.e.a. regelen</a:t>
            </a:r>
            <a:r>
              <a:rPr lang="nl-NL" altLang="nl-NL" sz="2000" i="1" dirty="0" smtClean="0"/>
              <a:t>.”</a:t>
            </a:r>
          </a:p>
          <a:p>
            <a:pPr marL="90488" indent="-90488">
              <a:lnSpc>
                <a:spcPct val="80000"/>
              </a:lnSpc>
              <a:buFont typeface="Arial" charset="0"/>
              <a:buNone/>
              <a:defRPr/>
            </a:pPr>
            <a:endParaRPr lang="en-US" altLang="nl-NL" sz="2000" i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nl-NL" sz="2000" dirty="0"/>
              <a:t>In 1998 wordt door de klant een schadeformulier Ziekte en Ongevallen opgestuurd aan verzekeraar.</a:t>
            </a:r>
          </a:p>
          <a:p>
            <a:pPr marL="90488" indent="-90488">
              <a:lnSpc>
                <a:spcPct val="80000"/>
              </a:lnSpc>
              <a:buFont typeface="Arial" charset="0"/>
              <a:buNone/>
              <a:defRPr/>
            </a:pPr>
            <a:endParaRPr lang="nl-NL" altLang="nl-NL" sz="2000" i="1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4000" dirty="0"/>
          </a:p>
          <a:p>
            <a:pPr marL="0" indent="0">
              <a:buNone/>
            </a:pPr>
            <a:endParaRPr lang="nl-NL" sz="40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casus schade melden 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12385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nl-NL" altLang="nl-NL" sz="2000" dirty="0" smtClean="0"/>
              <a:t>Maart </a:t>
            </a:r>
            <a:r>
              <a:rPr lang="nl-NL" altLang="nl-NL" sz="2000" dirty="0"/>
              <a:t>2000 </a:t>
            </a:r>
            <a:r>
              <a:rPr lang="nl-NL" altLang="nl-NL" sz="2000" dirty="0" smtClean="0"/>
              <a:t>– De klant meldt dat hij als werkgever door de rechtbank aansprakelijk wordt gehouden voor het letsel van zijn werknemer.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altLang="nl-NL" sz="20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nl-NL" altLang="nl-NL" sz="2000" dirty="0"/>
              <a:t>Adviseur meldt de schade bij AVB verzekeraar.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nl-NL" altLang="nl-NL" sz="2000" dirty="0" smtClean="0"/>
              <a:t>Verzekeraar </a:t>
            </a:r>
            <a:r>
              <a:rPr lang="nl-NL" altLang="nl-NL" sz="2000" dirty="0"/>
              <a:t>wijst dekking af i.v.m. te late melding.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20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nl-NL" altLang="nl-NL" sz="2000" dirty="0"/>
              <a:t>Klant stelt vervolgens de verzekeraar en adviseur aansprakelijk voor de schade.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altLang="nl-NL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nl-NL" sz="2000" i="1" dirty="0"/>
              <a:t>Hoe beoordeelt u de rol van partijen en de aansprakelijkheid?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20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4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/>
              <a:t>casus schade melden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863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nl-NL" sz="2000" dirty="0" smtClean="0"/>
              <a:t>De verzekeraar heeft terecht </a:t>
            </a:r>
            <a:r>
              <a:rPr lang="nl-NL" altLang="nl-NL" sz="2000" dirty="0"/>
              <a:t>dekking </a:t>
            </a:r>
            <a:r>
              <a:rPr lang="nl-NL" altLang="nl-NL" sz="2000" dirty="0" smtClean="0"/>
              <a:t>afgewezen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NL" altLang="nl-NL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nl-NL" sz="2000" dirty="0" smtClean="0"/>
              <a:t>Adviseur </a:t>
            </a:r>
            <a:r>
              <a:rPr lang="nl-NL" altLang="nl-NL" sz="2000" dirty="0"/>
              <a:t>had navraag moeten doen naar omstandigheden van de </a:t>
            </a:r>
            <a:r>
              <a:rPr lang="nl-NL" altLang="nl-NL" sz="2000" dirty="0" smtClean="0"/>
              <a:t>schade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NL" altLang="nl-NL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nl-NL" sz="2000" dirty="0"/>
              <a:t>Klant had eerder </a:t>
            </a:r>
            <a:r>
              <a:rPr lang="nl-NL" altLang="nl-NL" sz="2000" dirty="0" smtClean="0"/>
              <a:t>zijn assurantie adviseur </a:t>
            </a:r>
            <a:r>
              <a:rPr lang="nl-NL" altLang="nl-NL" sz="2000" dirty="0"/>
              <a:t>moeten informeren.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altLang="nl-NL" sz="20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nl-NL" sz="2000" dirty="0" smtClean="0">
                <a:solidFill>
                  <a:srgbClr val="FF0000"/>
                </a:solidFill>
              </a:rPr>
              <a:t>Uitkomst:</a:t>
            </a:r>
            <a:endParaRPr lang="nl-NL" altLang="nl-NL" sz="20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nl-NL" altLang="nl-NL" sz="2000" dirty="0"/>
              <a:t>50% van de door klant aan medewerker betaalde schadevergoeding moest door assurantie adviseur worden betaald aan klant.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nl-NL" altLang="nl-NL" sz="4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/>
              <a:t>casus schade melden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489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 smtClean="0"/>
              <a:t>Zorgen voor continuïteit </a:t>
            </a:r>
            <a:r>
              <a:rPr lang="nl-NL" sz="2000" dirty="0"/>
              <a:t>dekking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Een lopende verzekering niet opzeggen voordat (na overleg met klant) duidelijk is dat de nieuwe voorwaarden aanvaardbaar zijn voor cliënt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Nieuwe verzekeraar bereid om verzekering te accepteren?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Wijzen op eventuele verschillen in dekking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NL" altLang="nl-NL" sz="4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oversluiten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17873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l-NL" sz="2000" dirty="0" smtClean="0"/>
              <a:t>Het Waarborgfonds is </a:t>
            </a:r>
            <a:r>
              <a:rPr lang="en-US" altLang="nl-NL" sz="2000" dirty="0" err="1" smtClean="0"/>
              <a:t>een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vangnet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voor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benadeelden</a:t>
            </a:r>
            <a:r>
              <a:rPr lang="en-US" altLang="nl-NL" sz="2000" dirty="0" smtClean="0"/>
              <a:t> in het </a:t>
            </a:r>
            <a:r>
              <a:rPr lang="en-US" altLang="nl-NL" sz="2000" dirty="0" err="1" smtClean="0"/>
              <a:t>verkeer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voor</a:t>
            </a:r>
            <a:r>
              <a:rPr lang="en-US" altLang="nl-NL" sz="2000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nl-NL" sz="2000" dirty="0" smtClean="0"/>
              <a:t> Schade door </a:t>
            </a:r>
            <a:r>
              <a:rPr lang="en-US" altLang="nl-NL" sz="2000" dirty="0" err="1" smtClean="0"/>
              <a:t>een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onverzekerd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motorrijtuig</a:t>
            </a:r>
            <a:endParaRPr lang="en-US" altLang="nl-N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nl-NL" sz="2000" dirty="0" smtClean="0"/>
              <a:t> Schade door </a:t>
            </a:r>
            <a:r>
              <a:rPr lang="en-US" altLang="nl-NL" sz="2000" dirty="0" err="1" smtClean="0"/>
              <a:t>een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onbekende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dader</a:t>
            </a:r>
            <a:r>
              <a:rPr lang="en-US" altLang="nl-NL" sz="2000" dirty="0" smtClean="0"/>
              <a:t> (</a:t>
            </a:r>
            <a:r>
              <a:rPr lang="en-US" altLang="nl-NL" sz="2000" dirty="0" err="1" smtClean="0"/>
              <a:t>motorrijtuig</a:t>
            </a:r>
            <a:r>
              <a:rPr lang="en-US" altLang="nl-NL" sz="20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nl-NL" sz="2000" dirty="0" smtClean="0"/>
              <a:t> Schade </a:t>
            </a:r>
            <a:r>
              <a:rPr lang="en-US" altLang="nl-NL" sz="2000" dirty="0" err="1" smtClean="0"/>
              <a:t>veroorzaakt</a:t>
            </a:r>
            <a:r>
              <a:rPr lang="en-US" altLang="nl-NL" sz="2000" dirty="0" smtClean="0"/>
              <a:t> met </a:t>
            </a:r>
            <a:r>
              <a:rPr lang="en-US" altLang="nl-NL" sz="2000" dirty="0" err="1" smtClean="0"/>
              <a:t>een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gestolen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motorrijtuig</a:t>
            </a:r>
            <a:r>
              <a:rPr lang="en-US" altLang="nl-NL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nl-NL" sz="2000" dirty="0"/>
          </a:p>
          <a:p>
            <a:pPr marL="0" indent="0">
              <a:buNone/>
            </a:pPr>
            <a:r>
              <a:rPr lang="en-US" sz="2000" dirty="0"/>
              <a:t>Het Waarborgfonds is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Stichting</a:t>
            </a:r>
            <a:r>
              <a:rPr lang="en-US" sz="2000" dirty="0"/>
              <a:t> </a:t>
            </a:r>
            <a:r>
              <a:rPr lang="en-US" sz="2000" dirty="0" err="1"/>
              <a:t>zonder</a:t>
            </a:r>
            <a:r>
              <a:rPr lang="en-US" sz="2000" dirty="0"/>
              <a:t> </a:t>
            </a:r>
            <a:r>
              <a:rPr lang="en-US" sz="2000" dirty="0" err="1" smtClean="0"/>
              <a:t>winstoogmerk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Het Waarborgfonds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gefinancierd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jaarlijks</a:t>
            </a:r>
            <a:r>
              <a:rPr lang="en-US" sz="2000" dirty="0"/>
              <a:t> </a:t>
            </a:r>
            <a:r>
              <a:rPr lang="en-US" sz="2000" dirty="0" err="1"/>
              <a:t>vastgestelde</a:t>
            </a:r>
            <a:r>
              <a:rPr lang="en-US" sz="2000" dirty="0"/>
              <a:t> </a:t>
            </a:r>
            <a:r>
              <a:rPr lang="en-US" sz="2000" dirty="0" err="1"/>
              <a:t>bijdragen</a:t>
            </a:r>
            <a:r>
              <a:rPr lang="en-US" sz="2000" dirty="0"/>
              <a:t> van </a:t>
            </a:r>
            <a:r>
              <a:rPr lang="en-US" sz="2000" dirty="0" err="1"/>
              <a:t>Nederlandse</a:t>
            </a:r>
            <a:r>
              <a:rPr lang="en-US" sz="2000" dirty="0"/>
              <a:t> </a:t>
            </a:r>
            <a:r>
              <a:rPr lang="en-US" sz="2000" dirty="0" err="1"/>
              <a:t>Motorrijtuigverzekeraars</a:t>
            </a:r>
            <a:r>
              <a:rPr lang="en-US" sz="2000" dirty="0"/>
              <a:t>, door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deel</a:t>
            </a:r>
            <a:r>
              <a:rPr lang="en-US" sz="2000" dirty="0"/>
              <a:t> van de WA </a:t>
            </a:r>
            <a:r>
              <a:rPr lang="en-US" sz="2000" dirty="0" err="1"/>
              <a:t>premies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motorrijtuigen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het Waarborgfonds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betalen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altLang="nl-NL" sz="2000" dirty="0" smtClean="0"/>
          </a:p>
          <a:p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Waarborgfonds Motorverkeer</a:t>
            </a:r>
            <a:endParaRPr lang="nl-NL" sz="2400" dirty="0"/>
          </a:p>
        </p:txBody>
      </p:sp>
      <p:pic>
        <p:nvPicPr>
          <p:cNvPr id="6" name="Picture 2" descr="Afbeeldingsresultaten voor waarborgfonds motorverk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0" y="2382648"/>
            <a:ext cx="2312148" cy="26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35013" y="1800541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 smtClean="0"/>
              <a:t>AOV: een wijkverpleegkundige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Adviseur ziet een kans om AOV goedkoper over te sluiten. Klant zegt oude polis op en vult tezamen met adviseur aanvraag voor een nieuwe AOV in.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l-NL" sz="2000" dirty="0"/>
              <a:t>Oude verzekering is beëindigd. De aanvraag voor de nieuwe AOV wordt afgewezen.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Vervolgens raakt de klant arbeidsongeschikt en stelt de adviseur aansprakelijk.</a:t>
            </a:r>
          </a:p>
          <a:p>
            <a:pPr marL="0" indent="0">
              <a:buNone/>
            </a:pPr>
            <a:endParaRPr lang="nl-NL" sz="20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Beroepsaansprakelijkheid</a:t>
            </a:r>
            <a:br>
              <a:rPr lang="nl-NL" sz="2400" dirty="0" smtClean="0"/>
            </a:br>
            <a:r>
              <a:rPr lang="nl-NL" sz="2400" i="0" dirty="0" smtClean="0"/>
              <a:t>casus oversluiten</a:t>
            </a:r>
            <a:endParaRPr lang="nl-NL" sz="2400" i="0" dirty="0"/>
          </a:p>
        </p:txBody>
      </p:sp>
    </p:spTree>
    <p:extLst>
      <p:ext uri="{BB962C8B-B14F-4D97-AF65-F5344CB8AC3E}">
        <p14:creationId xmlns:p14="http://schemas.microsoft.com/office/powerpoint/2010/main" val="16454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 smtClean="0"/>
              <a:t>	Dank voor uw aandacht – vragen?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23510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geldt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uitzondering</a:t>
            </a:r>
            <a:r>
              <a:rPr lang="en-US" sz="2000" dirty="0" smtClean="0"/>
              <a:t>  </a:t>
            </a:r>
            <a:r>
              <a:rPr lang="en-US" sz="2000" dirty="0" err="1" smtClean="0"/>
              <a:t>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verplicht</a:t>
            </a:r>
            <a:r>
              <a:rPr lang="en-US" sz="2000" dirty="0" smtClean="0"/>
              <a:t> </a:t>
            </a:r>
            <a:r>
              <a:rPr lang="en-US" sz="2000" dirty="0" err="1" smtClean="0"/>
              <a:t>gestelde</a:t>
            </a:r>
            <a:r>
              <a:rPr lang="en-US" sz="2000" dirty="0" smtClean="0"/>
              <a:t> </a:t>
            </a:r>
            <a:r>
              <a:rPr lang="en-US" sz="2000" dirty="0" err="1" smtClean="0"/>
              <a:t>aansprakelijkheidsverzekering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personen</a:t>
            </a:r>
            <a:r>
              <a:rPr lang="en-US" sz="2000" dirty="0" smtClean="0"/>
              <a:t> die </a:t>
            </a:r>
            <a:r>
              <a:rPr lang="en-US" sz="2000" dirty="0" err="1" smtClean="0"/>
              <a:t>gemoedsbewaren</a:t>
            </a:r>
            <a:r>
              <a:rPr lang="en-US" sz="2000" dirty="0" smtClean="0"/>
              <a:t>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</a:t>
            </a:r>
            <a:r>
              <a:rPr lang="en-US" sz="2000" dirty="0" err="1" smtClean="0"/>
              <a:t>tegen</a:t>
            </a:r>
            <a:r>
              <a:rPr lang="en-US" sz="2000" dirty="0" smtClean="0"/>
              <a:t> het </a:t>
            </a:r>
            <a:r>
              <a:rPr lang="en-US" sz="2000" dirty="0" err="1" smtClean="0"/>
              <a:t>sluiten</a:t>
            </a:r>
            <a:r>
              <a:rPr lang="en-US" sz="2000" dirty="0" smtClean="0"/>
              <a:t> van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verzekering</a:t>
            </a:r>
            <a:endParaRPr lang="en-US" sz="2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Fonds</a:t>
            </a:r>
            <a:r>
              <a:rPr lang="en-US" sz="2400" dirty="0" smtClean="0"/>
              <a:t> </a:t>
            </a:r>
            <a:r>
              <a:rPr lang="en-US" sz="2400" dirty="0" err="1" smtClean="0"/>
              <a:t>Middelen</a:t>
            </a:r>
            <a:r>
              <a:rPr lang="en-US" sz="2400" dirty="0" smtClean="0"/>
              <a:t> </a:t>
            </a:r>
            <a:r>
              <a:rPr lang="en-US" sz="2400" dirty="0" err="1" smtClean="0"/>
              <a:t>Gemoedsbezwaarden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31" y="3184006"/>
            <a:ext cx="523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Voorwaarden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 </a:t>
            </a:r>
            <a:r>
              <a:rPr lang="en-US" sz="2000" dirty="0" err="1" smtClean="0"/>
              <a:t>gemoedsbezwaarde</a:t>
            </a:r>
            <a:r>
              <a:rPr lang="en-US" sz="2000" dirty="0" smtClean="0"/>
              <a:t> </a:t>
            </a:r>
            <a:r>
              <a:rPr lang="en-US" sz="2000" dirty="0" err="1" smtClean="0"/>
              <a:t>moet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zodanig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erkend</a:t>
            </a:r>
            <a:r>
              <a:rPr lang="en-US" sz="2000" dirty="0" smtClean="0"/>
              <a:t> door of </a:t>
            </a:r>
            <a:r>
              <a:rPr lang="en-US" sz="2000" dirty="0" err="1" smtClean="0"/>
              <a:t>namens</a:t>
            </a:r>
            <a:r>
              <a:rPr lang="en-US" sz="2000" dirty="0" smtClean="0"/>
              <a:t> de Minister van </a:t>
            </a:r>
            <a:r>
              <a:rPr lang="en-US" sz="2000" dirty="0" err="1" smtClean="0"/>
              <a:t>Financiën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 </a:t>
            </a:r>
            <a:r>
              <a:rPr lang="en-US" sz="2000" dirty="0" err="1" smtClean="0"/>
              <a:t>gemoedsbezwaarde</a:t>
            </a:r>
            <a:r>
              <a:rPr lang="en-US" sz="2000" dirty="0" smtClean="0"/>
              <a:t> </a:t>
            </a:r>
            <a:r>
              <a:rPr lang="en-US" sz="2000" dirty="0" err="1" smtClean="0"/>
              <a:t>moet</a:t>
            </a:r>
            <a:r>
              <a:rPr lang="en-US" sz="2000" dirty="0" smtClean="0"/>
              <a:t> in het </a:t>
            </a:r>
            <a:r>
              <a:rPr lang="en-US" sz="2000" dirty="0" err="1" smtClean="0"/>
              <a:t>bezit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van </a:t>
            </a:r>
            <a:r>
              <a:rPr lang="en-US" sz="2000" dirty="0" err="1" smtClean="0"/>
              <a:t>een</a:t>
            </a:r>
            <a:r>
              <a:rPr lang="en-US" sz="2000" dirty="0" smtClean="0"/>
              <a:t> door de Minister </a:t>
            </a:r>
            <a:r>
              <a:rPr lang="en-US" sz="2000" dirty="0" err="1" smtClean="0"/>
              <a:t>afgegeven</a:t>
            </a:r>
            <a:r>
              <a:rPr lang="en-US" sz="2000" dirty="0" smtClean="0"/>
              <a:t> </a:t>
            </a:r>
            <a:r>
              <a:rPr lang="en-US" sz="2000" dirty="0" err="1" smtClean="0"/>
              <a:t>vrijstellingsbewijs</a:t>
            </a:r>
            <a:endParaRPr lang="en-US" sz="2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Fonds</a:t>
            </a:r>
            <a:r>
              <a:rPr lang="en-US" sz="2400" dirty="0" smtClean="0"/>
              <a:t> </a:t>
            </a:r>
            <a:r>
              <a:rPr lang="en-US" sz="2400" dirty="0" err="1" smtClean="0"/>
              <a:t>Middelen</a:t>
            </a:r>
            <a:r>
              <a:rPr lang="en-US" sz="2400" dirty="0" smtClean="0"/>
              <a:t> </a:t>
            </a:r>
            <a:r>
              <a:rPr lang="en-US" sz="2400" dirty="0" err="1" smtClean="0"/>
              <a:t>Gemoedsbezwaarden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929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De </a:t>
            </a:r>
            <a:r>
              <a:rPr lang="en-US" sz="2000" dirty="0" err="1" smtClean="0"/>
              <a:t>uitvoering</a:t>
            </a:r>
            <a:r>
              <a:rPr lang="en-US" sz="2000" dirty="0" smtClean="0"/>
              <a:t> van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vrijstellingsregeling</a:t>
            </a:r>
            <a:r>
              <a:rPr lang="en-US" sz="2000" dirty="0" smtClean="0"/>
              <a:t> </a:t>
            </a:r>
            <a:r>
              <a:rPr lang="en-US" sz="2000" dirty="0" err="1" smtClean="0"/>
              <a:t>vindt</a:t>
            </a:r>
            <a:r>
              <a:rPr lang="en-US" sz="2000" dirty="0" smtClean="0"/>
              <a:t> </a:t>
            </a:r>
            <a:r>
              <a:rPr lang="en-US" sz="2000" dirty="0" err="1" smtClean="0"/>
              <a:t>plaats</a:t>
            </a:r>
            <a:r>
              <a:rPr lang="en-US" sz="2000" dirty="0" smtClean="0"/>
              <a:t> door het Waarborgfonds Motorverkeer.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/>
              <a:t>Gemoedsbezwaarden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per </a:t>
            </a:r>
            <a:r>
              <a:rPr lang="en-US" sz="2000" dirty="0" err="1" smtClean="0"/>
              <a:t>motorrijtuig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jaarlijkse</a:t>
            </a:r>
            <a:r>
              <a:rPr lang="en-US" sz="2000" dirty="0" smtClean="0"/>
              <a:t> </a:t>
            </a:r>
            <a:r>
              <a:rPr lang="en-US" sz="2000" dirty="0" err="1" smtClean="0"/>
              <a:t>bijdrage</a:t>
            </a:r>
            <a:r>
              <a:rPr lang="en-US" sz="2000" dirty="0" smtClean="0"/>
              <a:t> </a:t>
            </a:r>
            <a:r>
              <a:rPr lang="en-US" sz="2000" dirty="0" err="1" smtClean="0"/>
              <a:t>verschuldigd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het </a:t>
            </a:r>
            <a:r>
              <a:rPr lang="en-US" sz="2000" dirty="0" err="1" smtClean="0"/>
              <a:t>Fonds</a:t>
            </a:r>
            <a:r>
              <a:rPr lang="en-US" sz="2000" dirty="0" smtClean="0"/>
              <a:t> </a:t>
            </a:r>
            <a:r>
              <a:rPr lang="en-US" sz="2000" dirty="0" err="1" smtClean="0"/>
              <a:t>Middelen</a:t>
            </a:r>
            <a:r>
              <a:rPr lang="en-US" sz="2000" dirty="0" smtClean="0"/>
              <a:t> </a:t>
            </a:r>
            <a:r>
              <a:rPr lang="en-US" sz="2000" dirty="0" err="1" smtClean="0"/>
              <a:t>Gemoedsbezwaarden</a:t>
            </a:r>
            <a:r>
              <a:rPr lang="en-US" sz="2000" dirty="0" smtClean="0"/>
              <a:t> (FMG).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bijdrage</a:t>
            </a:r>
            <a:r>
              <a:rPr lang="en-US" sz="2000" dirty="0"/>
              <a:t> is om de (nog)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betaalde</a:t>
            </a:r>
            <a:r>
              <a:rPr lang="en-US" sz="2000" dirty="0"/>
              <a:t> </a:t>
            </a:r>
            <a:r>
              <a:rPr lang="en-US" sz="2000" dirty="0" err="1"/>
              <a:t>schade</a:t>
            </a:r>
            <a:r>
              <a:rPr lang="en-US" sz="2000" dirty="0"/>
              <a:t> </a:t>
            </a:r>
            <a:r>
              <a:rPr lang="en-US" sz="2000" dirty="0" err="1"/>
              <a:t>veroorzaakt</a:t>
            </a:r>
            <a:r>
              <a:rPr lang="en-US" sz="2000" dirty="0"/>
              <a:t> door </a:t>
            </a:r>
            <a:r>
              <a:rPr lang="en-US" sz="2000" dirty="0" err="1"/>
              <a:t>gemoedsbezwaarden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kunnen</a:t>
            </a:r>
            <a:r>
              <a:rPr lang="en-US" sz="2000" dirty="0"/>
              <a:t> </a:t>
            </a:r>
            <a:r>
              <a:rPr lang="en-US" sz="2000" dirty="0" err="1"/>
              <a:t>vergoeden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Het FMG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verhaalsrecht</a:t>
            </a:r>
            <a:r>
              <a:rPr lang="en-US" sz="2000" dirty="0"/>
              <a:t> op de </a:t>
            </a:r>
            <a:r>
              <a:rPr lang="en-US" sz="2000" dirty="0" err="1"/>
              <a:t>aansprakelijke</a:t>
            </a:r>
            <a:r>
              <a:rPr lang="en-US" sz="2000" dirty="0"/>
              <a:t> </a:t>
            </a:r>
            <a:r>
              <a:rPr lang="en-US" sz="2000" dirty="0" err="1"/>
              <a:t>gemoedsbezwaarde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Indien</a:t>
            </a:r>
            <a:r>
              <a:rPr lang="en-US" sz="2000" dirty="0"/>
              <a:t> de </a:t>
            </a:r>
            <a:r>
              <a:rPr lang="en-US" sz="2000" dirty="0" err="1"/>
              <a:t>gemoedsbezwaarde</a:t>
            </a:r>
            <a:r>
              <a:rPr lang="en-US" sz="2000" dirty="0"/>
              <a:t> de </a:t>
            </a:r>
            <a:r>
              <a:rPr lang="en-US" sz="2000" dirty="0" err="1"/>
              <a:t>schade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of </a:t>
            </a:r>
            <a:r>
              <a:rPr lang="en-US" sz="2000" dirty="0" err="1"/>
              <a:t>geheel</a:t>
            </a:r>
            <a:r>
              <a:rPr lang="en-US" sz="2000" dirty="0"/>
              <a:t> </a:t>
            </a:r>
            <a:r>
              <a:rPr lang="en-US" sz="2000" dirty="0" err="1"/>
              <a:t>zelf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betalen</a:t>
            </a:r>
            <a:r>
              <a:rPr lang="en-US" sz="2000" dirty="0"/>
              <a:t>, </a:t>
            </a:r>
            <a:r>
              <a:rPr lang="en-US" sz="2000" dirty="0" err="1"/>
              <a:t>komt</a:t>
            </a:r>
            <a:r>
              <a:rPr lang="en-US" sz="2000" dirty="0"/>
              <a:t> </a:t>
            </a:r>
            <a:r>
              <a:rPr lang="en-US" sz="2000" dirty="0" err="1"/>
              <a:t>deze</a:t>
            </a:r>
            <a:r>
              <a:rPr lang="en-US" sz="2000" dirty="0"/>
              <a:t> ten </a:t>
            </a:r>
            <a:r>
              <a:rPr lang="en-US" sz="2000" dirty="0" err="1"/>
              <a:t>laste</a:t>
            </a:r>
            <a:r>
              <a:rPr lang="en-US" sz="2000" dirty="0"/>
              <a:t> van het </a:t>
            </a:r>
            <a:r>
              <a:rPr lang="en-US" sz="2000" dirty="0" smtClean="0"/>
              <a:t>FMG.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Fonds</a:t>
            </a:r>
            <a:r>
              <a:rPr lang="en-US" sz="2400" dirty="0" smtClean="0"/>
              <a:t> </a:t>
            </a:r>
            <a:r>
              <a:rPr lang="en-US" sz="2400" dirty="0" err="1" smtClean="0"/>
              <a:t>Middelen</a:t>
            </a:r>
            <a:r>
              <a:rPr lang="en-US" sz="2400" dirty="0" smtClean="0"/>
              <a:t> </a:t>
            </a:r>
            <a:r>
              <a:rPr lang="en-US" sz="2400" dirty="0" err="1" smtClean="0"/>
              <a:t>Gemoedsbezwaarden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261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Het NBM is </a:t>
            </a:r>
            <a:r>
              <a:rPr lang="en-US" sz="2000" dirty="0" err="1" smtClean="0"/>
              <a:t>ervoor</a:t>
            </a:r>
            <a:r>
              <a:rPr lang="en-US" sz="2000" dirty="0" smtClean="0"/>
              <a:t> </a:t>
            </a:r>
            <a:r>
              <a:rPr lang="en-US" sz="2000" dirty="0" err="1" smtClean="0"/>
              <a:t>verantwoordelijk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</a:t>
            </a:r>
            <a:r>
              <a:rPr lang="en-US" sz="2000" dirty="0" err="1" smtClean="0"/>
              <a:t>schaden</a:t>
            </a:r>
            <a:r>
              <a:rPr lang="en-US" sz="2000" dirty="0" smtClean="0"/>
              <a:t> die in Nederland door </a:t>
            </a:r>
            <a:r>
              <a:rPr lang="en-US" sz="2000" dirty="0" err="1" smtClean="0"/>
              <a:t>buitenlandse</a:t>
            </a:r>
            <a:r>
              <a:rPr lang="en-US" sz="2000" dirty="0" smtClean="0"/>
              <a:t> </a:t>
            </a:r>
            <a:r>
              <a:rPr lang="en-US" sz="2000" dirty="0" err="1"/>
              <a:t>motorrijtuigen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 smtClean="0"/>
              <a:t>veroorzaakt</a:t>
            </a:r>
            <a:r>
              <a:rPr lang="en-US" sz="2000" dirty="0" smtClean="0"/>
              <a:t> </a:t>
            </a:r>
            <a:r>
              <a:rPr lang="en-US" sz="2000" dirty="0" err="1" smtClean="0"/>
              <a:t>volgens</a:t>
            </a:r>
            <a:r>
              <a:rPr lang="en-US" sz="2000" dirty="0" smtClean="0"/>
              <a:t> het </a:t>
            </a:r>
            <a:r>
              <a:rPr lang="en-US" sz="2000" dirty="0" err="1" smtClean="0"/>
              <a:t>Nederlandse</a:t>
            </a:r>
            <a:r>
              <a:rPr lang="en-US" sz="2000" dirty="0" smtClean="0"/>
              <a:t> </a:t>
            </a:r>
            <a:r>
              <a:rPr lang="en-US" sz="2000" dirty="0" err="1" smtClean="0"/>
              <a:t>recht</a:t>
            </a:r>
            <a:r>
              <a:rPr lang="en-US" sz="2000" dirty="0" smtClean="0"/>
              <a:t> </a:t>
            </a:r>
            <a:r>
              <a:rPr lang="en-US" sz="2000" dirty="0" err="1" smtClean="0"/>
              <a:t>worden</a:t>
            </a:r>
            <a:r>
              <a:rPr lang="en-US" sz="2000" dirty="0" smtClean="0"/>
              <a:t> </a:t>
            </a:r>
            <a:r>
              <a:rPr lang="en-US" sz="2000" dirty="0" err="1" smtClean="0"/>
              <a:t>geregeld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Nederlandse</a:t>
            </a:r>
            <a:r>
              <a:rPr lang="en-US" sz="2000" dirty="0" smtClean="0"/>
              <a:t> </a:t>
            </a:r>
            <a:r>
              <a:rPr lang="en-US" sz="2000" dirty="0" err="1" smtClean="0"/>
              <a:t>voertuigen</a:t>
            </a:r>
            <a:r>
              <a:rPr lang="en-US" sz="2000" dirty="0" smtClean="0"/>
              <a:t> in </a:t>
            </a:r>
            <a:r>
              <a:rPr lang="en-US" sz="2000" dirty="0" err="1" smtClean="0"/>
              <a:t>andere</a:t>
            </a:r>
            <a:r>
              <a:rPr lang="en-US" sz="2000" dirty="0" smtClean="0"/>
              <a:t>, </a:t>
            </a:r>
            <a:r>
              <a:rPr lang="en-US" sz="2000" dirty="0" err="1" smtClean="0"/>
              <a:t>bij</a:t>
            </a:r>
            <a:r>
              <a:rPr lang="en-US" sz="2000" dirty="0" smtClean="0"/>
              <a:t> het </a:t>
            </a:r>
            <a:r>
              <a:rPr lang="en-US" sz="2000" dirty="0" err="1" smtClean="0"/>
              <a:t>groene</a:t>
            </a:r>
            <a:r>
              <a:rPr lang="en-US" sz="2000" dirty="0" smtClean="0"/>
              <a:t> </a:t>
            </a:r>
            <a:r>
              <a:rPr lang="en-US" sz="2000" dirty="0" err="1" smtClean="0"/>
              <a:t>kaartsysteem</a:t>
            </a:r>
            <a:r>
              <a:rPr lang="en-US" sz="2000" dirty="0" smtClean="0"/>
              <a:t> </a:t>
            </a:r>
            <a:r>
              <a:rPr lang="en-US" sz="2000" dirty="0" err="1" smtClean="0"/>
              <a:t>aangesloten</a:t>
            </a:r>
            <a:r>
              <a:rPr lang="en-US" sz="2000" dirty="0" smtClean="0"/>
              <a:t> </a:t>
            </a:r>
            <a:r>
              <a:rPr lang="en-US" sz="2000" dirty="0" err="1" smtClean="0"/>
              <a:t>landen</a:t>
            </a:r>
            <a:r>
              <a:rPr lang="en-US" sz="2000" dirty="0" smtClean="0"/>
              <a:t>, </a:t>
            </a:r>
            <a:r>
              <a:rPr lang="en-US" sz="2000" dirty="0" err="1" smtClean="0"/>
              <a:t>schade</a:t>
            </a:r>
            <a:r>
              <a:rPr lang="en-US" sz="2000" dirty="0" smtClean="0"/>
              <a:t> </a:t>
            </a:r>
            <a:r>
              <a:rPr lang="en-US" sz="2000" dirty="0" err="1" smtClean="0"/>
              <a:t>veroorzaken</a:t>
            </a:r>
            <a:r>
              <a:rPr lang="en-US" sz="2000" dirty="0" smtClean="0"/>
              <a:t> </a:t>
            </a:r>
            <a:r>
              <a:rPr lang="en-US" sz="2000" dirty="0" err="1" smtClean="0"/>
              <a:t>staat</a:t>
            </a:r>
            <a:r>
              <a:rPr lang="en-US" sz="2000" dirty="0" smtClean="0"/>
              <a:t> het </a:t>
            </a:r>
            <a:r>
              <a:rPr lang="en-US" sz="2000" dirty="0" err="1" smtClean="0"/>
              <a:t>Nederlands</a:t>
            </a:r>
            <a:r>
              <a:rPr lang="en-US" sz="2000" dirty="0" smtClean="0"/>
              <a:t> Bureau </a:t>
            </a:r>
            <a:r>
              <a:rPr lang="en-US" sz="2000" dirty="0" err="1" smtClean="0"/>
              <a:t>garant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betaling</a:t>
            </a:r>
            <a:r>
              <a:rPr lang="en-US" sz="2000" dirty="0" smtClean="0"/>
              <a:t> van die </a:t>
            </a:r>
            <a:r>
              <a:rPr lang="en-US" sz="2000" dirty="0" err="1" smtClean="0"/>
              <a:t>schade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Nederlands Bureau der Motorrijtuigverzekeraars (NBM)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1" y="4198813"/>
            <a:ext cx="6953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Vereniging</a:t>
            </a:r>
            <a:r>
              <a:rPr lang="en-US" sz="2000" dirty="0" smtClean="0"/>
              <a:t> </a:t>
            </a:r>
            <a:r>
              <a:rPr lang="en-US" sz="2000" dirty="0" err="1" smtClean="0"/>
              <a:t>waarvan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in Nederland </a:t>
            </a:r>
            <a:r>
              <a:rPr lang="en-US" sz="2000" dirty="0" err="1" smtClean="0"/>
              <a:t>werkzame</a:t>
            </a:r>
            <a:r>
              <a:rPr lang="en-US" sz="2000" dirty="0" smtClean="0"/>
              <a:t> </a:t>
            </a:r>
            <a:r>
              <a:rPr lang="en-US" sz="2000" dirty="0" err="1" smtClean="0"/>
              <a:t>motorrijtuigverzekeraars</a:t>
            </a:r>
            <a:r>
              <a:rPr lang="en-US" sz="2000" dirty="0" smtClean="0"/>
              <a:t> lid </a:t>
            </a:r>
            <a:r>
              <a:rPr lang="en-US" sz="2000" dirty="0" err="1" smtClean="0"/>
              <a:t>zijn</a:t>
            </a:r>
            <a:endParaRPr lang="en-US" sz="2000" dirty="0" smtClean="0"/>
          </a:p>
          <a:p>
            <a:r>
              <a:rPr lang="en-US" sz="2000" dirty="0" smtClean="0"/>
              <a:t>Financiering via de </a:t>
            </a:r>
            <a:r>
              <a:rPr lang="en-US" sz="2000" dirty="0" err="1" smtClean="0"/>
              <a:t>contributie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err="1"/>
              <a:t>Informatiecentrum</a:t>
            </a:r>
            <a:endParaRPr lang="en-US" sz="2000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Het </a:t>
            </a:r>
            <a:r>
              <a:rPr lang="en-US" sz="2000" dirty="0" err="1"/>
              <a:t>informeren</a:t>
            </a:r>
            <a:r>
              <a:rPr lang="en-US" sz="2000" dirty="0"/>
              <a:t> van </a:t>
            </a:r>
            <a:r>
              <a:rPr lang="en-US" sz="2000" dirty="0" err="1"/>
              <a:t>belanghebbenden</a:t>
            </a:r>
            <a:r>
              <a:rPr lang="en-US" sz="2000" dirty="0"/>
              <a:t> over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buitenlandse</a:t>
            </a:r>
            <a:r>
              <a:rPr lang="en-US" sz="2000" dirty="0"/>
              <a:t> </a:t>
            </a:r>
            <a:r>
              <a:rPr lang="en-US" sz="2000" dirty="0" err="1"/>
              <a:t>verzekeraar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motorrijtuig</a:t>
            </a:r>
            <a:r>
              <a:rPr lang="en-US" sz="2000" dirty="0"/>
              <a:t> en </a:t>
            </a:r>
            <a:r>
              <a:rPr lang="en-US" sz="2000" dirty="0" err="1"/>
              <a:t>diens</a:t>
            </a:r>
            <a:r>
              <a:rPr lang="en-US" sz="2000" dirty="0"/>
              <a:t> </a:t>
            </a:r>
            <a:r>
              <a:rPr lang="en-US" sz="2000" dirty="0" err="1"/>
              <a:t>vertegenwoordiger</a:t>
            </a:r>
            <a:r>
              <a:rPr lang="en-US" sz="2000" dirty="0"/>
              <a:t> in Nederland en/of correspondent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Achterhalen</a:t>
            </a:r>
            <a:r>
              <a:rPr lang="en-US" sz="2000" dirty="0"/>
              <a:t> van </a:t>
            </a:r>
            <a:r>
              <a:rPr lang="en-US" sz="2000" dirty="0" err="1"/>
              <a:t>verzekeringsgegevens</a:t>
            </a:r>
            <a:r>
              <a:rPr lang="en-US" sz="2000" dirty="0"/>
              <a:t> van (</a:t>
            </a:r>
            <a:r>
              <a:rPr lang="en-US" sz="2000" dirty="0" err="1"/>
              <a:t>buitenlandse</a:t>
            </a:r>
            <a:r>
              <a:rPr lang="en-US" sz="2000" dirty="0"/>
              <a:t>) </a:t>
            </a:r>
            <a:r>
              <a:rPr lang="en-US" sz="2000" dirty="0" err="1"/>
              <a:t>motorrijtuigen</a:t>
            </a:r>
            <a:endParaRPr lang="en-US" sz="2000" dirty="0"/>
          </a:p>
          <a:p>
            <a:endParaRPr lang="en-US" sz="20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Nederlands Bureau der Motorrijtuigverzekeraars (NBM)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671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ereende">
  <a:themeElements>
    <a:clrScheme name="deVereende">
      <a:dk1>
        <a:srgbClr val="000000"/>
      </a:dk1>
      <a:lt1>
        <a:srgbClr val="FFFFFF"/>
      </a:lt1>
      <a:dk2>
        <a:srgbClr val="92BABF"/>
      </a:dk2>
      <a:lt2>
        <a:srgbClr val="E7E6E6"/>
      </a:lt2>
      <a:accent1>
        <a:srgbClr val="8FB6BB"/>
      </a:accent1>
      <a:accent2>
        <a:srgbClr val="F5C400"/>
      </a:accent2>
      <a:accent3>
        <a:srgbClr val="FF8300"/>
      </a:accent3>
      <a:accent4>
        <a:srgbClr val="009BDE"/>
      </a:accent4>
      <a:accent5>
        <a:srgbClr val="4E9D2D"/>
      </a:accent5>
      <a:accent6>
        <a:srgbClr val="8E8279"/>
      </a:accent6>
      <a:hlink>
        <a:srgbClr val="662E6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</TotalTime>
  <Words>1585</Words>
  <Application>Microsoft Office PowerPoint</Application>
  <PresentationFormat>Aangepast</PresentationFormat>
  <Paragraphs>328</Paragraphs>
  <Slides>41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2" baseType="lpstr">
      <vt:lpstr>deVereende</vt:lpstr>
      <vt:lpstr>de Vereende Schade- en verzekeringswerken</vt:lpstr>
      <vt:lpstr>de Vereende  schade- en verzekeringswerken</vt:lpstr>
      <vt:lpstr>Waarborgfonds Motorverkeer</vt:lpstr>
      <vt:lpstr>Waarborgfonds Motorverkeer</vt:lpstr>
      <vt:lpstr>Fonds Middelen Gemoedsbezwaarden</vt:lpstr>
      <vt:lpstr>Fonds Middelen Gemoedsbezwaarden</vt:lpstr>
      <vt:lpstr>Fonds Middelen Gemoedsbezwaarden</vt:lpstr>
      <vt:lpstr>Nederlands Bureau der Motorrijtuigverzekeraars (NBM)</vt:lpstr>
      <vt:lpstr>Nederlands Bureau der Motorrijtuigverzekeraars (NBM)</vt:lpstr>
      <vt:lpstr>Nederlandse Atoompool</vt:lpstr>
      <vt:lpstr>Nederlandse Milieupool</vt:lpstr>
      <vt:lpstr>Nederlandse herverzekeringsmaatschappij voor Terrorismeschaden (NHT)</vt:lpstr>
      <vt:lpstr>Verzekeringen van de Vereende Intermediaire producten</vt:lpstr>
      <vt:lpstr>Verzekeringen van de Vereende Intermediaire producten</vt:lpstr>
      <vt:lpstr>Verzekeringen van de Vereende Beroepsaansprakelijkheid (BAVAM-polis)</vt:lpstr>
      <vt:lpstr>Verzekeringen van de Vereende Beroepsaansprakelijkheid (BAVAM-polis)</vt:lpstr>
      <vt:lpstr>Beroepsaansprakelijkheid</vt:lpstr>
      <vt:lpstr>Beroepsaansprakelijkheid</vt:lpstr>
      <vt:lpstr>Beroepsaansprakelijkheid</vt:lpstr>
      <vt:lpstr>Beroepsaansprakelijkheid aanvraag verzekering</vt:lpstr>
      <vt:lpstr>Beroepsaansprakelijkheid  aanvraag verzekering</vt:lpstr>
      <vt:lpstr>Beroepsaansprakelijkheid  aanvraag verzekering</vt:lpstr>
      <vt:lpstr>Beroepsaansprakelijkheid aanvraag verzekering</vt:lpstr>
      <vt:lpstr>Beroepsaansprakelijkheid casus aanvraag autoverzekering</vt:lpstr>
      <vt:lpstr>Beroepsaansprakelijkheid casus aanvraag autoverzekering</vt:lpstr>
      <vt:lpstr>Beroepsaansprakelijkheid casus aanvraag autoverzekering</vt:lpstr>
      <vt:lpstr>Beroepsaansprakelijkheid casus aanvraag (2)</vt:lpstr>
      <vt:lpstr>Beroepsaansprakelijkheid onderhoud/onderverzekering</vt:lpstr>
      <vt:lpstr>Beroepsaansprakelijkheid onderhoud/onderverzekering</vt:lpstr>
      <vt:lpstr> Beroepsaansprakelijkheid onderhoud/onderverzekering </vt:lpstr>
      <vt:lpstr>Beroepsaansprakelijkheid casus onderhoud</vt:lpstr>
      <vt:lpstr>Beroepsaansprakelijkheid casus onderhoud</vt:lpstr>
      <vt:lpstr>Beroepsaansprakelijkheid casus onderhoud</vt:lpstr>
      <vt:lpstr>Beroepsaansprakelijkheid</vt:lpstr>
      <vt:lpstr>Beroepsaansprakelijkheid schade melden</vt:lpstr>
      <vt:lpstr>Beroepsaansprakelijkheid casus schade melden </vt:lpstr>
      <vt:lpstr>Beroepsaansprakelijkheid casus schade melden </vt:lpstr>
      <vt:lpstr>Beroepsaansprakelijkheid casus schade melden </vt:lpstr>
      <vt:lpstr>Beroepsaansprakelijkheid oversluiten</vt:lpstr>
      <vt:lpstr>Beroepsaansprakelijkheid casus oversluiten</vt:lpstr>
      <vt:lpstr> Dank voor uw aandacht – 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Florie Keuning</cp:lastModifiedBy>
  <cp:revision>266</cp:revision>
  <cp:lastPrinted>2016-11-21T14:38:59Z</cp:lastPrinted>
  <dcterms:created xsi:type="dcterms:W3CDTF">2016-09-01T08:34:00Z</dcterms:created>
  <dcterms:modified xsi:type="dcterms:W3CDTF">2017-02-10T10:50:41Z</dcterms:modified>
</cp:coreProperties>
</file>